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39" r:id="rId5"/>
  </p:sldMasterIdLst>
  <p:notesMasterIdLst>
    <p:notesMasterId r:id="rId82"/>
  </p:notesMasterIdLst>
  <p:handoutMasterIdLst>
    <p:handoutMasterId r:id="rId83"/>
  </p:handoutMasterIdLst>
  <p:sldIdLst>
    <p:sldId id="1758" r:id="rId6"/>
    <p:sldId id="1781" r:id="rId7"/>
    <p:sldId id="2076136554" r:id="rId8"/>
    <p:sldId id="2076136526" r:id="rId9"/>
    <p:sldId id="2076136501" r:id="rId10"/>
    <p:sldId id="2076136502" r:id="rId11"/>
    <p:sldId id="2076136503" r:id="rId12"/>
    <p:sldId id="2969" r:id="rId13"/>
    <p:sldId id="2076136531" r:id="rId14"/>
    <p:sldId id="2076136528" r:id="rId15"/>
    <p:sldId id="2142532951" r:id="rId16"/>
    <p:sldId id="2076136519" r:id="rId17"/>
    <p:sldId id="268" r:id="rId18"/>
    <p:sldId id="300" r:id="rId19"/>
    <p:sldId id="280" r:id="rId20"/>
    <p:sldId id="2076136520" r:id="rId21"/>
    <p:sldId id="2076136521" r:id="rId22"/>
    <p:sldId id="2076136550" r:id="rId23"/>
    <p:sldId id="2076136527" r:id="rId24"/>
    <p:sldId id="2142532952" r:id="rId25"/>
    <p:sldId id="2076136504" r:id="rId26"/>
    <p:sldId id="2076136505" r:id="rId27"/>
    <p:sldId id="2076136506" r:id="rId28"/>
    <p:sldId id="2076136507" r:id="rId29"/>
    <p:sldId id="2076136508" r:id="rId30"/>
    <p:sldId id="2076136509" r:id="rId31"/>
    <p:sldId id="2076136543" r:id="rId32"/>
    <p:sldId id="2076136544" r:id="rId33"/>
    <p:sldId id="256" r:id="rId34"/>
    <p:sldId id="257" r:id="rId35"/>
    <p:sldId id="2076136535" r:id="rId36"/>
    <p:sldId id="2076136545" r:id="rId37"/>
    <p:sldId id="2076136537" r:id="rId38"/>
    <p:sldId id="2076136546" r:id="rId39"/>
    <p:sldId id="2076136547" r:id="rId40"/>
    <p:sldId id="509" r:id="rId41"/>
    <p:sldId id="510" r:id="rId42"/>
    <p:sldId id="2076136548" r:id="rId43"/>
    <p:sldId id="334" r:id="rId44"/>
    <p:sldId id="2076136549" r:id="rId45"/>
    <p:sldId id="2076136495" r:id="rId46"/>
    <p:sldId id="2076136516" r:id="rId47"/>
    <p:sldId id="1860" r:id="rId48"/>
    <p:sldId id="2076136517" r:id="rId49"/>
    <p:sldId id="2076136518" r:id="rId50"/>
    <p:sldId id="2142532953" r:id="rId51"/>
    <p:sldId id="2076136529" r:id="rId52"/>
    <p:sldId id="2142532954" r:id="rId53"/>
    <p:sldId id="2076136469" r:id="rId54"/>
    <p:sldId id="2076136471" r:id="rId55"/>
    <p:sldId id="2076136472" r:id="rId56"/>
    <p:sldId id="320" r:id="rId57"/>
    <p:sldId id="2076136522" r:id="rId58"/>
    <p:sldId id="8601" r:id="rId59"/>
    <p:sldId id="400" r:id="rId60"/>
    <p:sldId id="2076136551" r:id="rId61"/>
    <p:sldId id="2076136474" r:id="rId62"/>
    <p:sldId id="2142532955" r:id="rId63"/>
    <p:sldId id="2076136552" r:id="rId64"/>
    <p:sldId id="2076136510" r:id="rId65"/>
    <p:sldId id="2076136541" r:id="rId66"/>
    <p:sldId id="2076136511" r:id="rId67"/>
    <p:sldId id="2076136512" r:id="rId68"/>
    <p:sldId id="2076136513" r:id="rId69"/>
    <p:sldId id="2076136514" r:id="rId70"/>
    <p:sldId id="2076136515" r:id="rId71"/>
    <p:sldId id="2076136553" r:id="rId72"/>
    <p:sldId id="2076136556" r:id="rId73"/>
    <p:sldId id="2142532957" r:id="rId74"/>
    <p:sldId id="270" r:id="rId75"/>
    <p:sldId id="276" r:id="rId76"/>
    <p:sldId id="2076136557" r:id="rId77"/>
    <p:sldId id="2076136555" r:id="rId78"/>
    <p:sldId id="2142532958" r:id="rId79"/>
    <p:sldId id="2076136558" r:id="rId80"/>
    <p:sldId id="1786" r:id="rId8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4BCBEE"/>
    <a:srgbClr val="1392B4"/>
    <a:srgbClr val="0B556A"/>
    <a:srgbClr val="59B4D9"/>
    <a:srgbClr val="EBEBEB"/>
    <a:srgbClr val="FFFFFF"/>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43" autoAdjust="0"/>
    <p:restoredTop sz="67609" autoAdjust="0"/>
  </p:normalViewPr>
  <p:slideViewPr>
    <p:cSldViewPr snapToGrid="0">
      <p:cViewPr varScale="1">
        <p:scale>
          <a:sx n="52" d="100"/>
          <a:sy n="52" d="100"/>
        </p:scale>
        <p:origin x="1195" y="53"/>
      </p:cViewPr>
      <p:guideLst/>
    </p:cSldViewPr>
  </p:slideViewPr>
  <p:outlineViewPr>
    <p:cViewPr>
      <p:scale>
        <a:sx n="33" d="100"/>
        <a:sy n="33" d="100"/>
      </p:scale>
      <p:origin x="0" y="-1008"/>
    </p:cViewPr>
  </p:outlineViewPr>
  <p:notesTextViewPr>
    <p:cViewPr>
      <p:scale>
        <a:sx n="1" d="1"/>
        <a:sy n="1" d="1"/>
      </p:scale>
      <p:origin x="0" y="0"/>
    </p:cViewPr>
  </p:notesTextViewPr>
  <p:notesViewPr>
    <p:cSldViewPr snapToGrid="0">
      <p:cViewPr>
        <p:scale>
          <a:sx n="80" d="100"/>
          <a:sy n="80" d="100"/>
        </p:scale>
        <p:origin x="3042" y="-2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commentAuthors" Target="commentAuthors.xml"/><Relationship Id="rId89"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notesMaster" Target="notesMasters/notesMaster1.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A9A02F9C-F097-41B4-AF06-2F6A0EF405F9}"/>
    <pc:docChg chg="modSld">
      <pc:chgData name="Brian Moring" userId="d63e1979-4170-492a-9b10-98f39b9268fa" providerId="ADAL" clId="{A9A02F9C-F097-41B4-AF06-2F6A0EF405F9}" dt="2022-10-13T16:49:35.711" v="47" actId="20577"/>
      <pc:docMkLst>
        <pc:docMk/>
      </pc:docMkLst>
      <pc:sldChg chg="modNotesTx">
        <pc:chgData name="Brian Moring" userId="d63e1979-4170-492a-9b10-98f39b9268fa" providerId="ADAL" clId="{A9A02F9C-F097-41B4-AF06-2F6A0EF405F9}" dt="2022-10-13T16:49:35.711" v="47" actId="20577"/>
        <pc:sldMkLst>
          <pc:docMk/>
          <pc:sldMk cId="1055650516" sldId="2076136495"/>
        </pc:sldMkLst>
      </pc:sldChg>
      <pc:sldChg chg="modNotesTx">
        <pc:chgData name="Brian Moring" userId="d63e1979-4170-492a-9b10-98f39b9268fa" providerId="ADAL" clId="{A9A02F9C-F097-41B4-AF06-2F6A0EF405F9}" dt="2022-10-13T16:49:24.506" v="35" actId="20577"/>
        <pc:sldMkLst>
          <pc:docMk/>
          <pc:sldMk cId="3052055503" sldId="2076136510"/>
        </pc:sldMkLst>
      </pc:sldChg>
      <pc:sldChg chg="modSp mod">
        <pc:chgData name="Brian Moring" userId="d63e1979-4170-492a-9b10-98f39b9268fa" providerId="ADAL" clId="{A9A02F9C-F097-41B4-AF06-2F6A0EF405F9}" dt="2022-10-13T16:49:03.095" v="23" actId="20577"/>
        <pc:sldMkLst>
          <pc:docMk/>
          <pc:sldMk cId="2846687190" sldId="2076136531"/>
        </pc:sldMkLst>
        <pc:spChg chg="mod">
          <ac:chgData name="Brian Moring" userId="d63e1979-4170-492a-9b10-98f39b9268fa" providerId="ADAL" clId="{A9A02F9C-F097-41B4-AF06-2F6A0EF405F9}" dt="2022-10-13T16:49:03.095" v="23" actId="20577"/>
          <ac:spMkLst>
            <pc:docMk/>
            <pc:sldMk cId="2846687190" sldId="2076136531"/>
            <ac:spMk id="6" creationId="{00000000-0000-0000-0000-000000000000}"/>
          </ac:spMkLst>
        </pc:spChg>
      </pc:sldChg>
      <pc:sldChg chg="modSp mod">
        <pc:chgData name="Brian Moring" userId="d63e1979-4170-492a-9b10-98f39b9268fa" providerId="ADAL" clId="{A9A02F9C-F097-41B4-AF06-2F6A0EF405F9}" dt="2022-10-13T16:48:40.672" v="19" actId="20577"/>
        <pc:sldMkLst>
          <pc:docMk/>
          <pc:sldMk cId="2257739721" sldId="2076136548"/>
        </pc:sldMkLst>
        <pc:spChg chg="mod">
          <ac:chgData name="Brian Moring" userId="d63e1979-4170-492a-9b10-98f39b9268fa" providerId="ADAL" clId="{A9A02F9C-F097-41B4-AF06-2F6A0EF405F9}" dt="2022-10-13T16:48:40.672" v="19" actId="20577"/>
          <ac:spMkLst>
            <pc:docMk/>
            <pc:sldMk cId="2257739721" sldId="2076136548"/>
            <ac:spMk id="6" creationId="{00000000-0000-0000-0000-000000000000}"/>
          </ac:spMkLst>
        </pc:spChg>
      </pc:sldChg>
      <pc:sldChg chg="modSp mod">
        <pc:chgData name="Brian Moring" userId="d63e1979-4170-492a-9b10-98f39b9268fa" providerId="ADAL" clId="{A9A02F9C-F097-41B4-AF06-2F6A0EF405F9}" dt="2022-10-13T16:49:13.622" v="29" actId="20577"/>
        <pc:sldMkLst>
          <pc:docMk/>
          <pc:sldMk cId="1830133114" sldId="2076136549"/>
        </pc:sldMkLst>
        <pc:spChg chg="mod">
          <ac:chgData name="Brian Moring" userId="d63e1979-4170-492a-9b10-98f39b9268fa" providerId="ADAL" clId="{A9A02F9C-F097-41B4-AF06-2F6A0EF405F9}" dt="2022-10-13T16:49:13.622" v="29" actId="20577"/>
          <ac:spMkLst>
            <pc:docMk/>
            <pc:sldMk cId="1830133114" sldId="2076136549"/>
            <ac:spMk id="6" creationId="{00000000-0000-0000-0000-000000000000}"/>
          </ac:spMkLst>
        </pc:spChg>
      </pc:sldChg>
      <pc:sldChg chg="modSp mod">
        <pc:chgData name="Brian Moring" userId="d63e1979-4170-492a-9b10-98f39b9268fa" providerId="ADAL" clId="{A9A02F9C-F097-41B4-AF06-2F6A0EF405F9}" dt="2022-10-13T16:48:50.621" v="21" actId="20577"/>
        <pc:sldMkLst>
          <pc:docMk/>
          <pc:sldMk cId="1794147640" sldId="2076136550"/>
        </pc:sldMkLst>
        <pc:spChg chg="mod">
          <ac:chgData name="Brian Moring" userId="d63e1979-4170-492a-9b10-98f39b9268fa" providerId="ADAL" clId="{A9A02F9C-F097-41B4-AF06-2F6A0EF405F9}" dt="2022-10-13T16:48:50.621" v="21" actId="20577"/>
          <ac:spMkLst>
            <pc:docMk/>
            <pc:sldMk cId="1794147640" sldId="2076136550"/>
            <ac:spMk id="6" creationId="{00000000-0000-0000-0000-000000000000}"/>
          </ac:spMkLst>
        </pc:spChg>
      </pc:sldChg>
      <pc:sldChg chg="modSp mod">
        <pc:chgData name="Brian Moring" userId="d63e1979-4170-492a-9b10-98f39b9268fa" providerId="ADAL" clId="{A9A02F9C-F097-41B4-AF06-2F6A0EF405F9}" dt="2022-10-13T16:49:29.919" v="41" actId="20577"/>
        <pc:sldMkLst>
          <pc:docMk/>
          <pc:sldMk cId="2325124164" sldId="2076136553"/>
        </pc:sldMkLst>
        <pc:spChg chg="mod">
          <ac:chgData name="Brian Moring" userId="d63e1979-4170-492a-9b10-98f39b9268fa" providerId="ADAL" clId="{A9A02F9C-F097-41B4-AF06-2F6A0EF405F9}" dt="2022-10-13T16:49:29.919" v="41" actId="20577"/>
          <ac:spMkLst>
            <pc:docMk/>
            <pc:sldMk cId="2325124164" sldId="2076136553"/>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11/29/2022 6:35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11/29/2022 6:33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docs.microsoft.com/en-us/learn/modules/create-manage-fields-within-entity/" TargetMode="External"/><Relationship Id="rId3" Type="http://schemas.openxmlformats.org/officeDocument/2006/relationships/hyperlink" Target="https://docs.microsoft.com/en-us/learn/modules/intro-model-driven-apps-common-data-service/" TargetMode="External"/><Relationship Id="rId7" Type="http://schemas.openxmlformats.org/officeDocument/2006/relationships/hyperlink" Target="https://docs.microsoft.com/en-us/learn/modules/create-manage-entities/"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docs.microsoft.com/en-us/learn/modules/introduction-common-data-service/" TargetMode="External"/><Relationship Id="rId5" Type="http://schemas.openxmlformats.org/officeDocument/2006/relationships/hyperlink" Target="https://docs.microsoft.com/en-us/learn/modules/get-started-with-model-driven-apps-in-powerapps/" TargetMode="External"/><Relationship Id="rId10" Type="http://schemas.openxmlformats.org/officeDocument/2006/relationships/hyperlink" Target="https://docs.microsoft.com/en-us/learn/modules/create-immersive-flow/" TargetMode="External"/><Relationship Id="rId4" Type="http://schemas.openxmlformats.org/officeDocument/2006/relationships/hyperlink" Target="https://docs.microsoft.com/en-us/learn/modules/get-started-with-powerapps-common-data-service/" TargetMode="External"/><Relationship Id="rId9" Type="http://schemas.openxmlformats.org/officeDocument/2006/relationships/hyperlink" Target="https://docs.microsoft.com/en-us/learn/modules/intro-business-process-flow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training/modules/get-started-with-powerapps-common-data-service/?ns-enrollment-type=Collection&amp;ns-enrollment-id=g7kdb7n5k11dz3"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learn/paths/create-relationships-common-data-servic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common-data-model/industry-accelerators?azureportal=tru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common-data-model/industry-accelerators?azureportal=tru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3-create-a-model-driven-app"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learn/modules/get-started-with-model-driven-apps-in-powerapps/5b-create-model-driven-application"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powerapps/maker/common-data-service/types-of-fields#using-the-right-type-of-numbe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dynamics365/customer-engagement/developer/create-auto-number-attributes#autonumberformat-opti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learn/modules/create-manage-fields-within-entity/8-exercise"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media/power-apps-install.png#lightbox"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learn/modules/intro-model-driven-apps-common-data-service/4-template-app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kern="1200" dirty="0">
                <a:solidFill>
                  <a:schemeClr val="tx1"/>
                </a:solidFill>
                <a:effectLst/>
                <a:latin typeface="+mn-lt"/>
                <a:ea typeface="+mn-ea"/>
                <a:cs typeface="+mn-cs"/>
              </a:rPr>
              <a:t>Model Driven Apps: Learn Module Reference</a:t>
            </a:r>
          </a:p>
          <a:p>
            <a:endParaRPr lang="en-US" altLang="zh-CN" sz="900"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3"/>
              </a:rPr>
              <a:t>Introduction to model-driven apps and Dataverse</a:t>
            </a:r>
            <a:endParaRPr lang="en-US" altLang="zh-CN" sz="900"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4"/>
              </a:rPr>
              <a:t>Getting Started with Microsoft Dataverse </a:t>
            </a:r>
            <a:endParaRPr lang="en-US" altLang="zh-CN" sz="900" u="sng"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5"/>
              </a:rPr>
              <a:t>Getting started with Model-Driven apps in Power Apps</a:t>
            </a:r>
            <a:r>
              <a:rPr lang="en-US" altLang="zh-CN" sz="900" kern="1200" dirty="0">
                <a:solidFill>
                  <a:schemeClr val="tx1"/>
                </a:solidFill>
                <a:effectLst/>
                <a:latin typeface="+mn-lt"/>
                <a:ea typeface="+mn-ea"/>
                <a:cs typeface="+mn-cs"/>
              </a:rPr>
              <a:t> </a:t>
            </a:r>
          </a:p>
          <a:p>
            <a:pPr marL="228600" lvl="0" indent="-228600">
              <a:buFont typeface="+mj-lt"/>
              <a:buAutoNum type="arabicPeriod"/>
            </a:pPr>
            <a:r>
              <a:rPr lang="en-US" altLang="zh-CN" sz="900" u="sng" kern="1200" dirty="0">
                <a:solidFill>
                  <a:schemeClr val="tx1"/>
                </a:solidFill>
                <a:effectLst/>
                <a:latin typeface="+mn-lt"/>
                <a:ea typeface="+mn-ea"/>
                <a:cs typeface="+mn-cs"/>
                <a:hlinkClick r:id="rId6"/>
              </a:rPr>
              <a:t>Introduction to</a:t>
            </a:r>
            <a:r>
              <a:rPr lang="en-US" altLang="zh-CN" sz="900" u="sng" kern="1200" dirty="0">
                <a:solidFill>
                  <a:schemeClr val="tx1"/>
                </a:solidFill>
                <a:effectLst/>
                <a:latin typeface="+mn-lt"/>
                <a:ea typeface="+mn-ea"/>
                <a:cs typeface="+mn-cs"/>
              </a:rPr>
              <a:t> </a:t>
            </a:r>
            <a:r>
              <a:rPr lang="en-US" altLang="zh-CN" sz="900" u="sng" kern="1200" dirty="0">
                <a:solidFill>
                  <a:schemeClr val="tx1"/>
                </a:solidFill>
                <a:effectLst/>
                <a:latin typeface="+mn-lt"/>
                <a:ea typeface="+mn-ea"/>
                <a:cs typeface="+mn-cs"/>
                <a:hlinkClick r:id="rId4"/>
              </a:rPr>
              <a:t>Dataverse</a:t>
            </a:r>
            <a:r>
              <a:rPr lang="en-US" altLang="zh-CN" sz="900" u="sng" kern="1200" dirty="0">
                <a:solidFill>
                  <a:schemeClr val="tx1"/>
                </a:solidFill>
                <a:effectLst/>
                <a:latin typeface="+mn-lt"/>
                <a:ea typeface="+mn-ea"/>
                <a:cs typeface="+mn-cs"/>
                <a:hlinkClick r:id="rId6"/>
              </a:rPr>
              <a:t> </a:t>
            </a:r>
            <a:endParaRPr lang="en-US" altLang="zh-CN" sz="900" u="sng" kern="1200" dirty="0">
              <a:solidFill>
                <a:schemeClr val="tx1"/>
              </a:solidFill>
              <a:effectLst/>
              <a:latin typeface="+mn-lt"/>
              <a:ea typeface="+mn-ea"/>
              <a:cs typeface="+mn-cs"/>
            </a:endParaRPr>
          </a:p>
          <a:p>
            <a:pPr marL="228600" lvl="0" indent="-228600">
              <a:buFont typeface="+mj-lt"/>
              <a:buAutoNum type="arabicPeriod"/>
            </a:pPr>
            <a:r>
              <a:rPr lang="en-US" altLang="zh-CN" sz="900" u="sng" kern="1200" dirty="0">
                <a:solidFill>
                  <a:schemeClr val="tx1"/>
                </a:solidFill>
                <a:effectLst/>
                <a:latin typeface="+mn-lt"/>
                <a:ea typeface="+mn-ea"/>
                <a:cs typeface="+mn-cs"/>
                <a:hlinkClick r:id="rId7"/>
              </a:rPr>
              <a:t>Create and manage </a:t>
            </a:r>
            <a:r>
              <a:rPr lang="en-US" altLang="zh-CN" sz="900" u="sng" dirty="0">
                <a:latin typeface="+mn-lt"/>
                <a:hlinkClick r:id="rId7"/>
              </a:rPr>
              <a:t>tables</a:t>
            </a:r>
            <a:r>
              <a:rPr lang="en-US" altLang="zh-CN" sz="900" u="sng" kern="1200" dirty="0">
                <a:solidFill>
                  <a:schemeClr val="tx1"/>
                </a:solidFill>
                <a:effectLst/>
                <a:latin typeface="+mn-lt"/>
                <a:ea typeface="+mn-ea"/>
                <a:cs typeface="+mn-cs"/>
                <a:hlinkClick r:id="rId7"/>
              </a:rPr>
              <a:t> in </a:t>
            </a:r>
            <a:r>
              <a:rPr lang="en-US" altLang="zh-CN" sz="900" u="sng" kern="1200" dirty="0">
                <a:solidFill>
                  <a:schemeClr val="tx1"/>
                </a:solidFill>
                <a:effectLst/>
                <a:latin typeface="+mn-lt"/>
                <a:ea typeface="+mn-ea"/>
                <a:cs typeface="+mn-cs"/>
                <a:hlinkClick r:id="rId4"/>
              </a:rPr>
              <a:t>Dataverse</a:t>
            </a:r>
            <a:endParaRPr lang="en-US" altLang="zh-CN" sz="900" kern="1200" dirty="0">
              <a:solidFill>
                <a:schemeClr val="tx1"/>
              </a:solidFill>
              <a:effectLst/>
              <a:latin typeface="+mn-lt"/>
              <a:ea typeface="+mn-ea"/>
              <a:cs typeface="+mn-cs"/>
            </a:endParaRPr>
          </a:p>
          <a:p>
            <a:pPr marL="228600" lvl="0" indent="-228600">
              <a:buFont typeface="+mj-lt"/>
              <a:buAutoNum type="arabicPeriod"/>
            </a:pPr>
            <a:r>
              <a:rPr lang="en-US" altLang="zh-CN" sz="900" b="0" u="sng" kern="1200" dirty="0">
                <a:solidFill>
                  <a:schemeClr val="tx1"/>
                </a:solidFill>
                <a:effectLst/>
                <a:latin typeface="+mn-lt"/>
                <a:ea typeface="+mn-ea"/>
                <a:cs typeface="+mn-cs"/>
                <a:hlinkClick r:id="rId8"/>
              </a:rPr>
              <a:t>Create and manage </a:t>
            </a:r>
            <a:r>
              <a:rPr lang="en-US" altLang="zh-CN" sz="900" u="sng" dirty="0">
                <a:latin typeface="+mn-lt"/>
                <a:hlinkClick r:id="rId8"/>
              </a:rPr>
              <a:t>column</a:t>
            </a:r>
            <a:r>
              <a:rPr lang="en-US" altLang="zh-CN" sz="900" b="0" u="sng" kern="1200" dirty="0">
                <a:solidFill>
                  <a:schemeClr val="tx1"/>
                </a:solidFill>
                <a:effectLst/>
                <a:latin typeface="+mn-lt"/>
                <a:ea typeface="+mn-ea"/>
                <a:cs typeface="+mn-cs"/>
                <a:hlinkClick r:id="rId8"/>
              </a:rPr>
              <a:t>s within an table in </a:t>
            </a:r>
            <a:r>
              <a:rPr lang="en-US" altLang="zh-CN" sz="900" u="sng" kern="1200" dirty="0">
                <a:solidFill>
                  <a:schemeClr val="tx1"/>
                </a:solidFill>
                <a:effectLst/>
                <a:latin typeface="+mn-lt"/>
                <a:ea typeface="+mn-ea"/>
                <a:cs typeface="+mn-cs"/>
                <a:hlinkClick r:id="rId4"/>
              </a:rPr>
              <a:t>Dataverse</a:t>
            </a:r>
            <a:endParaRPr lang="en-US" altLang="zh-CN" sz="900" b="1" kern="1200" dirty="0">
              <a:solidFill>
                <a:schemeClr val="tx1"/>
              </a:solidFill>
              <a:effectLst/>
              <a:latin typeface="+mn-lt"/>
              <a:ea typeface="+mn-ea"/>
              <a:cs typeface="+mn-cs"/>
            </a:endParaRPr>
          </a:p>
          <a:p>
            <a:pPr marL="228600" lvl="0" indent="-228600">
              <a:buFont typeface="+mj-lt"/>
              <a:buAutoNum type="arabicPeriod"/>
            </a:pPr>
            <a:r>
              <a:rPr lang="en-US" altLang="zh-CN" sz="900" b="0" u="sng" kern="1200" dirty="0">
                <a:solidFill>
                  <a:schemeClr val="tx1"/>
                </a:solidFill>
                <a:effectLst/>
                <a:latin typeface="+mn-lt"/>
                <a:ea typeface="+mn-ea"/>
                <a:cs typeface="+mn-cs"/>
                <a:hlinkClick r:id="rId9"/>
              </a:rPr>
              <a:t>Introduction to business process flows in Power Automate</a:t>
            </a:r>
            <a:endParaRPr lang="en-US" altLang="zh-CN" sz="900" b="1" kern="1200" dirty="0">
              <a:solidFill>
                <a:schemeClr val="tx1"/>
              </a:solidFill>
              <a:effectLst/>
              <a:latin typeface="+mn-lt"/>
              <a:ea typeface="+mn-ea"/>
              <a:cs typeface="+mn-cs"/>
            </a:endParaRPr>
          </a:p>
          <a:p>
            <a:pPr marL="228600" lvl="0" indent="-228600">
              <a:buFont typeface="+mj-lt"/>
              <a:buAutoNum type="arabicPeriod"/>
            </a:pPr>
            <a:r>
              <a:rPr lang="en-US" altLang="zh-CN" sz="900" b="0" u="sng" kern="1200" dirty="0">
                <a:solidFill>
                  <a:schemeClr val="tx1"/>
                </a:solidFill>
                <a:effectLst/>
                <a:latin typeface="+mn-lt"/>
                <a:ea typeface="+mn-ea"/>
                <a:cs typeface="+mn-cs"/>
                <a:hlinkClick r:id="rId10"/>
              </a:rPr>
              <a:t>Create an immersive business process flow in Power Automate</a:t>
            </a:r>
            <a:endParaRPr lang="en-US" altLang="zh-CN" sz="900" b="1"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Link to student courseware on Learn</a:t>
            </a:r>
          </a:p>
          <a:p>
            <a:r>
              <a:rPr lang="en-US" dirty="0">
                <a:solidFill>
                  <a:schemeClr val="accent2"/>
                </a:solidFill>
                <a:hlinkClick r:id="rId3"/>
              </a:rPr>
              <a:t>https://learn.microsoft.com/en-us/training/modules/get-started-with-powerapps-common-data-service/</a:t>
            </a:r>
            <a:endParaRPr lang="en-US" dirty="0">
              <a:solidFill>
                <a:schemeClr val="accent2"/>
              </a:soli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18577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creating model-driven apps, it's important to focus on three areas:</a:t>
            </a:r>
          </a:p>
          <a:p>
            <a:r>
              <a:rPr dirty="0"/>
              <a:t>
Modeling business data</a:t>
            </a:r>
          </a:p>
          <a:p>
            <a:r>
              <a:rPr dirty="0"/>
              <a:t>
Defining business processes</a:t>
            </a:r>
          </a:p>
          <a:p>
            <a:r>
              <a:rPr dirty="0"/>
              <a:t>
Composing the app.</a:t>
            </a:r>
          </a:p>
          <a:p>
            <a:r>
              <a:rPr dirty="0"/>
              <a:t>
More information on creating model-driven apps is included in the Create relationships, business rules, calculations, and rollups in </a:t>
            </a:r>
            <a:r>
              <a:rPr lang="en-US" dirty="0"/>
              <a:t>Dataverse </a:t>
            </a:r>
            <a:r>
              <a:rPr dirty="0"/>
              <a:t>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34772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Data within </a:t>
            </a:r>
            <a:r>
              <a:rPr lang="en-US" dirty="0"/>
              <a:t>Dataverse </a:t>
            </a:r>
            <a:r>
              <a:rPr dirty="0"/>
              <a:t>is stored within a set of </a:t>
            </a:r>
            <a:r>
              <a:rPr lang="en-US" dirty="0"/>
              <a:t>row</a:t>
            </a:r>
            <a:r>
              <a:rPr dirty="0"/>
              <a:t>s called </a:t>
            </a:r>
            <a:r>
              <a:rPr lang="en-US" dirty="0"/>
              <a:t>tables</a:t>
            </a:r>
            <a:r>
              <a:rPr dirty="0"/>
              <a:t>. </a:t>
            </a:r>
            <a:r>
              <a:rPr lang="en-US" dirty="0"/>
              <a:t>A table</a:t>
            </a:r>
            <a:r>
              <a:rPr dirty="0"/>
              <a:t> is a set of </a:t>
            </a:r>
            <a:r>
              <a:rPr lang="en-US" dirty="0"/>
              <a:t>row</a:t>
            </a:r>
            <a:r>
              <a:rPr dirty="0"/>
              <a:t>s used to store data, similar to how a table stores data within a database.</a:t>
            </a:r>
          </a:p>
          <a:p>
            <a:r>
              <a:rPr dirty="0"/>
              <a:t>
</a:t>
            </a:r>
            <a:r>
              <a:rPr lang="en-US" dirty="0"/>
              <a:t>Dataverse </a:t>
            </a:r>
            <a:r>
              <a:rPr dirty="0"/>
              <a:t>includes a base set of standard </a:t>
            </a:r>
            <a:r>
              <a:rPr lang="en-US" dirty="0"/>
              <a:t>tables</a:t>
            </a:r>
            <a:r>
              <a:rPr dirty="0"/>
              <a:t> that support common business scenarios that connect to Dynamics 365 application data. You can also create custom </a:t>
            </a:r>
            <a:r>
              <a:rPr lang="en-US" dirty="0"/>
              <a:t>tables</a:t>
            </a:r>
            <a:r>
              <a:rPr dirty="0"/>
              <a:t> specific to your organization and populate them with data that you import from lists in SharePoint, from Excel, or from </a:t>
            </a:r>
            <a:r>
              <a:rPr dirty="0" err="1"/>
              <a:t>PowerQuery</a:t>
            </a:r>
            <a:r>
              <a:rPr dirty="0"/>
              <a:t>. App makers can then use Power Apps to build rich applications using this data.</a:t>
            </a:r>
            <a:endParaRPr lang="en-US" dirty="0"/>
          </a:p>
          <a:p>
            <a:endParaRPr lang="en-US" dirty="0"/>
          </a:p>
          <a:p>
            <a:pPr algn="l"/>
            <a:r>
              <a:rPr lang="en-US" b="1" i="0" dirty="0">
                <a:solidFill>
                  <a:srgbClr val="171717"/>
                </a:solidFill>
                <a:effectLst/>
                <a:latin typeface="Segoe UI" panose="020B0502040204020203" pitchFamily="34" charset="0"/>
              </a:rPr>
              <a:t>Types of tables</a:t>
            </a:r>
          </a:p>
          <a:p>
            <a:pPr algn="l"/>
            <a:r>
              <a:rPr lang="en-US" b="0" i="0" dirty="0">
                <a:solidFill>
                  <a:srgbClr val="171717"/>
                </a:solidFill>
                <a:effectLst/>
                <a:latin typeface="Segoe UI" panose="020B0502040204020203" pitchFamily="34" charset="0"/>
              </a:rPr>
              <a:t>The four types of tables are:</a:t>
            </a:r>
          </a:p>
          <a:p>
            <a:pPr algn="l">
              <a:buFont typeface="Arial" panose="020B0604020202020204" pitchFamily="34" charset="0"/>
              <a:buChar char="•"/>
            </a:pPr>
            <a:r>
              <a:rPr lang="en-US" b="1" i="0" dirty="0">
                <a:solidFill>
                  <a:srgbClr val="171717"/>
                </a:solidFill>
                <a:effectLst/>
                <a:latin typeface="Segoe UI" panose="020B0502040204020203" pitchFamily="34" charset="0"/>
              </a:rPr>
              <a:t>Standard</a:t>
            </a:r>
            <a:r>
              <a:rPr lang="en-US" b="0" i="0" dirty="0">
                <a:solidFill>
                  <a:srgbClr val="171717"/>
                </a:solidFill>
                <a:effectLst/>
                <a:latin typeface="Segoe UI" panose="020B0502040204020203" pitchFamily="34" charset="0"/>
              </a:rPr>
              <a:t> - The base set of tables that are created for every instance of a Dataverse database. You can add more columns to any table, but you cannot delete any column from a standard, premium, or restricted table.</a:t>
            </a:r>
          </a:p>
          <a:p>
            <a:pPr algn="l">
              <a:buFont typeface="Arial" panose="020B0604020202020204" pitchFamily="34" charset="0"/>
              <a:buChar char="•"/>
            </a:pPr>
            <a:r>
              <a:rPr lang="en-US" b="1" i="0" dirty="0">
                <a:solidFill>
                  <a:srgbClr val="171717"/>
                </a:solidFill>
                <a:effectLst/>
                <a:latin typeface="Segoe UI" panose="020B0502040204020203" pitchFamily="34" charset="0"/>
              </a:rPr>
              <a:t>Complex</a:t>
            </a:r>
            <a:r>
              <a:rPr lang="en-US" b="0" i="0" dirty="0">
                <a:solidFill>
                  <a:srgbClr val="171717"/>
                </a:solidFill>
                <a:effectLst/>
                <a:latin typeface="Segoe UI" panose="020B0502040204020203" pitchFamily="34" charset="0"/>
              </a:rPr>
              <a:t> - Tables that contain complex, server-side business logic, including real-time workflows or plug-ins. Some of the tables that are used in Dynamics 365 applications are complex. To use complex tables, users are required to have a P2 or Dynamics 365 license. Care must be taken if you add server-side logic to ensure that users have the proper license to use the complex table. Additional information about complex tables can be accessed by following the link within the summary unit of this module.</a:t>
            </a:r>
          </a:p>
          <a:p>
            <a:pPr algn="l">
              <a:buFont typeface="Arial" panose="020B0604020202020204" pitchFamily="34" charset="0"/>
              <a:buChar char="•"/>
            </a:pPr>
            <a:r>
              <a:rPr lang="en-US" b="1" i="0" dirty="0">
                <a:solidFill>
                  <a:srgbClr val="171717"/>
                </a:solidFill>
                <a:effectLst/>
                <a:latin typeface="Segoe UI" panose="020B0502040204020203" pitchFamily="34" charset="0"/>
              </a:rPr>
              <a:t>Restricted</a:t>
            </a:r>
            <a:r>
              <a:rPr lang="en-US" b="0" i="0" dirty="0">
                <a:solidFill>
                  <a:srgbClr val="171717"/>
                </a:solidFill>
                <a:effectLst/>
                <a:latin typeface="Segoe UI" panose="020B0502040204020203" pitchFamily="34" charset="0"/>
              </a:rPr>
              <a:t> - Certain tables that are tied to Dynamics 365 application functionalities require each user to have the corresponding license for that Dynamics 365 application if they want to create, update, or delete rows within the restricted tables. Additional information about restricted tables can be accessed by following the link within the summary unit of this module.</a:t>
            </a:r>
          </a:p>
          <a:p>
            <a:pPr algn="l">
              <a:buFont typeface="Arial" panose="020B0604020202020204" pitchFamily="34" charset="0"/>
              <a:buChar char="•"/>
            </a:pPr>
            <a:r>
              <a:rPr lang="en-US" b="1" i="0" dirty="0">
                <a:solidFill>
                  <a:srgbClr val="171717"/>
                </a:solidFill>
                <a:effectLst/>
                <a:latin typeface="Segoe UI" panose="020B0502040204020203" pitchFamily="34" charset="0"/>
              </a:rPr>
              <a:t>Custom</a:t>
            </a:r>
            <a:r>
              <a:rPr lang="en-US" b="0" i="0" dirty="0">
                <a:solidFill>
                  <a:srgbClr val="171717"/>
                </a:solidFill>
                <a:effectLst/>
                <a:latin typeface="Segoe UI" panose="020B0502040204020203" pitchFamily="34" charset="0"/>
              </a:rPr>
              <a:t> - Are created for a specific business application. All licensed users of Dataverse can access custom tables if they are assigned proper security permissions to do so.</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Dataverse </a:t>
            </a:r>
            <a:r>
              <a:rPr dirty="0"/>
              <a:t>is designed to let you quickly and easily create a data model for your application, based on the </a:t>
            </a:r>
            <a:r>
              <a:rPr lang="en-US" dirty="0"/>
              <a:t>tables</a:t>
            </a:r>
            <a:r>
              <a:rPr dirty="0"/>
              <a:t> and the </a:t>
            </a:r>
            <a:r>
              <a:rPr lang="en-US" dirty="0"/>
              <a:t>table</a:t>
            </a:r>
            <a:r>
              <a:rPr dirty="0"/>
              <a:t> metadata that you include in your app.</a:t>
            </a:r>
          </a:p>
          <a:p>
            <a:r>
              <a:rPr dirty="0"/>
              <a:t>
</a:t>
            </a:r>
            <a:r>
              <a:rPr lang="en-US" dirty="0"/>
              <a:t>Tables</a:t>
            </a:r>
            <a:r>
              <a:rPr dirty="0"/>
              <a:t> describe the kinds of data that is stored in the </a:t>
            </a:r>
            <a:r>
              <a:rPr lang="en-US" dirty="0"/>
              <a:t>Dataverse </a:t>
            </a:r>
            <a:r>
              <a:rPr dirty="0"/>
              <a:t>database. Each </a:t>
            </a:r>
            <a:r>
              <a:rPr lang="en-US" dirty="0"/>
              <a:t>table</a:t>
            </a:r>
            <a:r>
              <a:rPr dirty="0"/>
              <a:t> corresponds to a database table and each </a:t>
            </a:r>
            <a:r>
              <a:rPr lang="en-US" dirty="0"/>
              <a:t>column</a:t>
            </a:r>
            <a:r>
              <a:rPr dirty="0"/>
              <a:t> (also known as a </a:t>
            </a:r>
            <a:r>
              <a:rPr lang="en-US" dirty="0"/>
              <a:t>column</a:t>
            </a:r>
            <a:r>
              <a:rPr dirty="0"/>
              <a:t>) within </a:t>
            </a:r>
            <a:r>
              <a:rPr lang="en-US" dirty="0"/>
              <a:t>a table</a:t>
            </a:r>
            <a:r>
              <a:rPr dirty="0"/>
              <a:t> represents a column in that table.</a:t>
            </a:r>
          </a:p>
          <a:p>
            <a:r>
              <a:rPr dirty="0"/>
              <a:t>
In </a:t>
            </a:r>
            <a:r>
              <a:rPr lang="en-US" dirty="0"/>
              <a:t>Dataverse</a:t>
            </a:r>
            <a:r>
              <a:rPr dirty="0"/>
              <a:t>, metadata (data about data), is a collection of </a:t>
            </a:r>
            <a:r>
              <a:rPr lang="en-US" dirty="0"/>
              <a:t>tables</a:t>
            </a:r>
            <a:r>
              <a:rPr dirty="0"/>
              <a:t>. </a:t>
            </a:r>
            <a:r>
              <a:rPr lang="en-US" dirty="0"/>
              <a:t>Table</a:t>
            </a:r>
            <a:r>
              <a:rPr dirty="0"/>
              <a:t> metadata is what controls the kinds of </a:t>
            </a:r>
            <a:r>
              <a:rPr lang="en-US" dirty="0"/>
              <a:t>row</a:t>
            </a:r>
            <a:r>
              <a:rPr dirty="0"/>
              <a:t>s you can create and what kind of actions can be performed on them. When you use customization tools to create or edit </a:t>
            </a:r>
            <a:r>
              <a:rPr lang="en-US" dirty="0"/>
              <a:t>tables</a:t>
            </a:r>
            <a:r>
              <a:rPr dirty="0"/>
              <a:t>, </a:t>
            </a:r>
            <a:r>
              <a:rPr lang="en-US" dirty="0"/>
              <a:t>column</a:t>
            </a:r>
            <a:r>
              <a:rPr dirty="0"/>
              <a:t>s, and </a:t>
            </a:r>
            <a:r>
              <a:rPr lang="en-US" dirty="0"/>
              <a:t>table</a:t>
            </a:r>
            <a:r>
              <a:rPr dirty="0"/>
              <a:t> relationships, you are editing this metadata.</a:t>
            </a:r>
          </a:p>
          <a:p>
            <a:r>
              <a:rPr dirty="0"/>
              <a:t>
The apps that your customers use to interact with the data in your environment depend on the </a:t>
            </a:r>
            <a:r>
              <a:rPr lang="en-US" dirty="0"/>
              <a:t>table</a:t>
            </a:r>
            <a:r>
              <a:rPr dirty="0"/>
              <a:t> metadata, and they adapt as you customize the metadata.</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30506E"/>
                </a:solidFill>
                <a:effectLst/>
                <a:latin typeface="Times New Roman" panose="02020603050405020304" pitchFamily="18" charset="0"/>
              </a:rPr>
              <a:t>When to use standard tables, and when to create new tables?</a:t>
            </a:r>
          </a:p>
          <a:p>
            <a:pPr algn="l"/>
            <a:r>
              <a:rPr lang="en-US" b="0" i="0" dirty="0">
                <a:solidFill>
                  <a:srgbClr val="000000"/>
                </a:solidFill>
                <a:effectLst/>
                <a:latin typeface="Times New Roman" panose="02020603050405020304" pitchFamily="18" charset="0"/>
              </a:rPr>
              <a:t>For minor changes, you might not have to create a custom table: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To change the display name of a column, you can edit the table. You don't have to create a new table.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You can't delete standard tables, but you can hide them. To hide a standard table, change the security role privileges for your organization to remove the Read privilege for that table. This will remove the table from most parts of the application.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solidFill>
                <a:srgbClr val="30506E"/>
              </a:solidFill>
              <a:effectLst/>
              <a:latin typeface="Times New Roman" panose="02020603050405020304" pitchFamily="18" charset="0"/>
            </a:endParaRP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10000"/>
          </a:bodyPr>
          <a:lstStyle/>
          <a:p>
            <a:r>
              <a:rPr lang="en-US" dirty="0"/>
              <a:t>Table</a:t>
            </a:r>
            <a:r>
              <a:rPr dirty="0"/>
              <a:t> relationships define the different ways </a:t>
            </a:r>
            <a:r>
              <a:rPr lang="en-US" dirty="0"/>
              <a:t>table</a:t>
            </a:r>
            <a:r>
              <a:rPr dirty="0"/>
              <a:t> </a:t>
            </a:r>
            <a:r>
              <a:rPr lang="en-US" dirty="0"/>
              <a:t>row</a:t>
            </a:r>
            <a:r>
              <a:rPr dirty="0"/>
              <a:t>s can be associated with </a:t>
            </a:r>
            <a:r>
              <a:rPr lang="en-US" dirty="0"/>
              <a:t>row</a:t>
            </a:r>
            <a:r>
              <a:rPr dirty="0"/>
              <a:t>s from other </a:t>
            </a:r>
            <a:r>
              <a:rPr lang="en-US" dirty="0"/>
              <a:t>tables</a:t>
            </a:r>
            <a:r>
              <a:rPr dirty="0"/>
              <a:t> or the same </a:t>
            </a:r>
            <a:r>
              <a:rPr lang="en-US" dirty="0"/>
              <a:t>table</a:t>
            </a:r>
            <a:r>
              <a:rPr dirty="0"/>
              <a:t>. </a:t>
            </a:r>
            <a:r>
              <a:rPr lang="en-US" dirty="0"/>
              <a:t>Table</a:t>
            </a:r>
            <a:r>
              <a:rPr dirty="0"/>
              <a:t> relationships are metadata. They let queries retrieve related data very efficiently. Use </a:t>
            </a:r>
            <a:r>
              <a:rPr lang="en-US" dirty="0"/>
              <a:t>table</a:t>
            </a:r>
            <a:r>
              <a:rPr dirty="0"/>
              <a:t> relationships to define the formal relationships that define the </a:t>
            </a:r>
            <a:r>
              <a:rPr lang="en-US" dirty="0"/>
              <a:t>table</a:t>
            </a:r>
            <a:r>
              <a:rPr dirty="0"/>
              <a:t> or that most </a:t>
            </a:r>
            <a:r>
              <a:rPr lang="en-US" dirty="0"/>
              <a:t>row</a:t>
            </a:r>
            <a:r>
              <a:rPr dirty="0"/>
              <a:t>s can use.</a:t>
            </a:r>
          </a:p>
          <a:p>
            <a:r>
              <a:rPr dirty="0"/>
              <a:t>
When you look at the solution explorer you might think that there are three types of </a:t>
            </a:r>
            <a:r>
              <a:rPr lang="en-US" dirty="0"/>
              <a:t>table</a:t>
            </a:r>
            <a:r>
              <a:rPr dirty="0"/>
              <a:t> relationships but actually there are only two, see below:</a:t>
            </a:r>
          </a:p>
          <a:p>
            <a:r>
              <a:rPr dirty="0"/>
              <a:t>
One-to-many relationships: In a one-to-many (1:N) </a:t>
            </a:r>
            <a:r>
              <a:rPr lang="en-US" dirty="0"/>
              <a:t>table</a:t>
            </a:r>
            <a:r>
              <a:rPr dirty="0"/>
              <a:t> relationship, many related </a:t>
            </a:r>
            <a:r>
              <a:rPr lang="en-US" dirty="0"/>
              <a:t>table</a:t>
            </a:r>
            <a:r>
              <a:rPr dirty="0"/>
              <a:t> </a:t>
            </a:r>
            <a:r>
              <a:rPr lang="en-US" dirty="0"/>
              <a:t>row</a:t>
            </a:r>
            <a:r>
              <a:rPr dirty="0"/>
              <a:t>s are associated with a single primary </a:t>
            </a:r>
            <a:r>
              <a:rPr lang="en-US" dirty="0"/>
              <a:t>table</a:t>
            </a:r>
            <a:r>
              <a:rPr dirty="0"/>
              <a:t> </a:t>
            </a:r>
            <a:r>
              <a:rPr lang="en-US" dirty="0"/>
              <a:t>row</a:t>
            </a:r>
            <a:r>
              <a:rPr dirty="0"/>
              <a:t> in a parent/child relationship.</a:t>
            </a:r>
          </a:p>
          <a:p>
            <a:r>
              <a:rPr dirty="0"/>
              <a:t>
Many-to-many relationships: In a many-to-many (N:N) </a:t>
            </a:r>
            <a:r>
              <a:rPr lang="en-US" dirty="0"/>
              <a:t>table</a:t>
            </a:r>
            <a:r>
              <a:rPr dirty="0"/>
              <a:t> relationship, many </a:t>
            </a:r>
            <a:r>
              <a:rPr lang="en-US" dirty="0"/>
              <a:t>table</a:t>
            </a:r>
            <a:r>
              <a:rPr dirty="0"/>
              <a:t> </a:t>
            </a:r>
            <a:r>
              <a:rPr lang="en-US" dirty="0"/>
              <a:t>row</a:t>
            </a:r>
            <a:r>
              <a:rPr dirty="0"/>
              <a:t>s are associated with many other </a:t>
            </a:r>
            <a:r>
              <a:rPr lang="en-US" dirty="0"/>
              <a:t>table</a:t>
            </a:r>
            <a:r>
              <a:rPr dirty="0"/>
              <a:t> </a:t>
            </a:r>
            <a:r>
              <a:rPr lang="en-US" dirty="0"/>
              <a:t>row</a:t>
            </a:r>
            <a:r>
              <a:rPr dirty="0"/>
              <a:t>s. </a:t>
            </a:r>
            <a:r>
              <a:rPr lang="en-US" dirty="0"/>
              <a:t>Row</a:t>
            </a:r>
            <a:r>
              <a:rPr dirty="0"/>
              <a:t>s that are related through N:N </a:t>
            </a:r>
            <a:r>
              <a:rPr lang="en-US" dirty="0"/>
              <a:t>table</a:t>
            </a:r>
            <a:r>
              <a:rPr dirty="0"/>
              <a:t> relationships are considered peers.</a:t>
            </a:r>
          </a:p>
          <a:p>
            <a:r>
              <a:rPr dirty="0"/>
              <a:t>
The N:1 (many-to-one) relationship type exists in the user interface because the designer shows you a view grouped by </a:t>
            </a:r>
            <a:r>
              <a:rPr lang="en-US" dirty="0"/>
              <a:t>tables</a:t>
            </a:r>
            <a:r>
              <a:rPr dirty="0"/>
              <a:t>. 1:N relationships actually exist between </a:t>
            </a:r>
            <a:r>
              <a:rPr lang="en-US" dirty="0"/>
              <a:t>tables</a:t>
            </a:r>
            <a:r>
              <a:rPr dirty="0"/>
              <a:t> and refer to each </a:t>
            </a:r>
            <a:r>
              <a:rPr lang="en-US" dirty="0"/>
              <a:t>table</a:t>
            </a:r>
            <a:r>
              <a:rPr dirty="0"/>
              <a:t> as either a Primary/Current </a:t>
            </a:r>
            <a:r>
              <a:rPr lang="en-US" dirty="0"/>
              <a:t>Table</a:t>
            </a:r>
            <a:r>
              <a:rPr dirty="0"/>
              <a:t> or Related </a:t>
            </a:r>
            <a:r>
              <a:rPr lang="en-US" dirty="0"/>
              <a:t>Table</a:t>
            </a:r>
            <a:r>
              <a:rPr dirty="0"/>
              <a:t>. The related </a:t>
            </a:r>
            <a:r>
              <a:rPr lang="en-US" dirty="0"/>
              <a:t>table</a:t>
            </a:r>
            <a:r>
              <a:rPr dirty="0"/>
              <a:t>, sometimes called the child </a:t>
            </a:r>
            <a:r>
              <a:rPr lang="en-US" dirty="0"/>
              <a:t>table</a:t>
            </a:r>
            <a:r>
              <a:rPr dirty="0"/>
              <a:t>, has a lookup </a:t>
            </a:r>
            <a:r>
              <a:rPr lang="en-US" dirty="0"/>
              <a:t>column</a:t>
            </a:r>
            <a:r>
              <a:rPr dirty="0"/>
              <a:t> that allows storing a reference to a </a:t>
            </a:r>
            <a:r>
              <a:rPr lang="en-US" dirty="0"/>
              <a:t>row</a:t>
            </a:r>
            <a:r>
              <a:rPr dirty="0"/>
              <a:t> from the primary </a:t>
            </a:r>
            <a:r>
              <a:rPr lang="en-US" dirty="0"/>
              <a:t>table</a:t>
            </a:r>
            <a:r>
              <a:rPr dirty="0"/>
              <a:t>, sometimes called the parent </a:t>
            </a:r>
            <a:r>
              <a:rPr lang="en-US" dirty="0"/>
              <a:t>table</a:t>
            </a:r>
            <a:r>
              <a:rPr dirty="0"/>
              <a:t>. A N:1 relationship is just a 1:N relationship viewed from the related </a:t>
            </a:r>
            <a:r>
              <a:rPr lang="en-US" dirty="0"/>
              <a:t>table</a:t>
            </a:r>
            <a:r>
              <a:rPr dirty="0"/>
              <a:t>.</a:t>
            </a:r>
          </a:p>
          <a:p>
            <a:r>
              <a:rPr dirty="0"/>
              <a:t>
Besides defining how </a:t>
            </a:r>
            <a:r>
              <a:rPr lang="en-US" dirty="0"/>
              <a:t>row</a:t>
            </a:r>
            <a:r>
              <a:rPr dirty="0"/>
              <a:t>s can be related to other </a:t>
            </a:r>
            <a:r>
              <a:rPr lang="en-US" dirty="0"/>
              <a:t>row</a:t>
            </a:r>
            <a:r>
              <a:rPr dirty="0"/>
              <a:t>s, 1:N </a:t>
            </a:r>
            <a:r>
              <a:rPr lang="en-US" dirty="0"/>
              <a:t>table</a:t>
            </a:r>
            <a:r>
              <a:rPr dirty="0"/>
              <a:t> relationships also provide data to address the following questions:</a:t>
            </a:r>
          </a:p>
          <a:p>
            <a:r>
              <a:rPr dirty="0"/>
              <a:t>
When I delete a </a:t>
            </a:r>
            <a:r>
              <a:rPr lang="en-US" dirty="0"/>
              <a:t>row</a:t>
            </a:r>
            <a:r>
              <a:rPr dirty="0"/>
              <a:t>, should any </a:t>
            </a:r>
            <a:r>
              <a:rPr lang="en-US" dirty="0"/>
              <a:t>row</a:t>
            </a:r>
            <a:r>
              <a:rPr dirty="0"/>
              <a:t>s that are related to that </a:t>
            </a:r>
            <a:r>
              <a:rPr lang="en-US" dirty="0"/>
              <a:t>row</a:t>
            </a:r>
            <a:r>
              <a:rPr dirty="0"/>
              <a:t> also be deleted?</a:t>
            </a:r>
          </a:p>
          <a:p>
            <a:r>
              <a:rPr dirty="0"/>
              <a:t>
When I assign a </a:t>
            </a:r>
            <a:r>
              <a:rPr lang="en-US" dirty="0"/>
              <a:t>row</a:t>
            </a:r>
            <a:r>
              <a:rPr dirty="0"/>
              <a:t> to a new owner, do I also have to assign all related </a:t>
            </a:r>
            <a:r>
              <a:rPr lang="en-US" dirty="0"/>
              <a:t>row</a:t>
            </a:r>
            <a:r>
              <a:rPr dirty="0"/>
              <a:t>s to the new owner?</a:t>
            </a:r>
          </a:p>
          <a:p>
            <a:r>
              <a:rPr dirty="0"/>
              <a:t>
How can I streamline the data entry process when I create a new related </a:t>
            </a:r>
            <a:r>
              <a:rPr lang="en-US" dirty="0"/>
              <a:t>row</a:t>
            </a:r>
            <a:r>
              <a:rPr dirty="0"/>
              <a:t> in the context of an existing </a:t>
            </a:r>
            <a:r>
              <a:rPr lang="en-US" dirty="0"/>
              <a:t>row</a:t>
            </a:r>
            <a:r>
              <a:rPr dirty="0"/>
              <a:t>?</a:t>
            </a:r>
          </a:p>
          <a:p>
            <a:r>
              <a:rPr dirty="0"/>
              <a:t>
How should people who view a </a:t>
            </a:r>
            <a:r>
              <a:rPr lang="en-US" dirty="0"/>
              <a:t>row</a:t>
            </a:r>
            <a:r>
              <a:rPr dirty="0"/>
              <a:t> be able to view the related </a:t>
            </a:r>
            <a:r>
              <a:rPr lang="en-US" dirty="0"/>
              <a:t>row</a:t>
            </a:r>
            <a:r>
              <a:rPr dirty="0"/>
              <a:t>s?</a:t>
            </a:r>
          </a:p>
          <a:p>
            <a:pPr marL="0" marR="0" lvl="0" indent="0" algn="l" defTabSz="914367" rtl="0" eaLnBrk="1" fontAlgn="auto" latinLnBrk="0" hangingPunct="1">
              <a:lnSpc>
                <a:spcPct val="90000"/>
              </a:lnSpc>
              <a:spcBef>
                <a:spcPts val="0"/>
              </a:spcBef>
              <a:spcAft>
                <a:spcPts val="333"/>
              </a:spcAft>
              <a:buClrTx/>
              <a:buSzTx/>
              <a:buFontTx/>
              <a:buNone/>
              <a:tabLst/>
              <a:defRPr/>
            </a:pPr>
            <a:r>
              <a:rPr dirty="0"/>
              <a:t>
</a:t>
            </a:r>
            <a:r>
              <a:rPr lang="en-US" dirty="0"/>
              <a:t>Potential demo: </a:t>
            </a:r>
            <a:r>
              <a:rPr lang="en-US" dirty="0">
                <a:hlinkClick r:id="rId3"/>
              </a:rPr>
              <a:t>https://docs.microsoft.com/en-us/learn/paths/create-relationships-common-data-service/</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r>
              <a:rPr dirty="0"/>
              <a:t>Before creating or editing </a:t>
            </a:r>
            <a:r>
              <a:rPr lang="en-US" dirty="0"/>
              <a:t>tables</a:t>
            </a:r>
            <a:r>
              <a:rPr dirty="0"/>
              <a:t> in </a:t>
            </a:r>
            <a:r>
              <a:rPr lang="en-US" dirty="0"/>
              <a:t>Dataverse</a:t>
            </a:r>
            <a:r>
              <a:rPr dirty="0"/>
              <a:t>, you should understand the different types of </a:t>
            </a:r>
            <a:r>
              <a:rPr lang="en-US" dirty="0"/>
              <a:t>tables</a:t>
            </a:r>
            <a:r>
              <a:rPr dirty="0"/>
              <a:t> that you can create. After a custom </a:t>
            </a:r>
            <a:r>
              <a:rPr lang="en-US" dirty="0"/>
              <a:t>table</a:t>
            </a:r>
            <a:r>
              <a:rPr dirty="0"/>
              <a:t> is created, the </a:t>
            </a:r>
            <a:r>
              <a:rPr lang="en-US" dirty="0"/>
              <a:t>table</a:t>
            </a:r>
            <a:r>
              <a:rPr dirty="0"/>
              <a:t> type can't be changed.</a:t>
            </a:r>
          </a:p>
          <a:p>
            <a:r>
              <a:rPr dirty="0"/>
              <a:t>
When you create a custom </a:t>
            </a:r>
            <a:r>
              <a:rPr lang="en-US" dirty="0"/>
              <a:t>table</a:t>
            </a:r>
            <a:r>
              <a:rPr dirty="0"/>
              <a:t>, the options for ownership are User or team owned, or Organization-owned. After </a:t>
            </a:r>
            <a:r>
              <a:rPr lang="en-US" dirty="0"/>
              <a:t>a table</a:t>
            </a:r>
            <a:r>
              <a:rPr dirty="0"/>
              <a:t> is created, you can't change the ownership.</a:t>
            </a:r>
          </a:p>
          <a:p>
            <a:r>
              <a:rPr dirty="0"/>
              <a:t>
User or team owned: Actions that can be performed on these </a:t>
            </a:r>
            <a:r>
              <a:rPr lang="en-US" dirty="0"/>
              <a:t>row</a:t>
            </a:r>
            <a:r>
              <a:rPr dirty="0"/>
              <a:t>s can be controlled at the user level.</a:t>
            </a:r>
          </a:p>
          <a:p>
            <a:r>
              <a:rPr dirty="0"/>
              <a:t>
Organization-owned: Access to the data is controlled at the organization level.</a:t>
            </a:r>
          </a:p>
          <a:p>
            <a:r>
              <a:rPr dirty="0"/>
              <a:t>
An activity is an action that a calendar entry can be made for. Activities have these characteristics:</a:t>
            </a:r>
          </a:p>
          <a:p>
            <a:r>
              <a:rPr dirty="0"/>
              <a:t>
They have time dimensions (start time, stop time, due date, and duration) that help define when the action occurred or will occur.</a:t>
            </a:r>
          </a:p>
          <a:p>
            <a:r>
              <a:rPr dirty="0"/>
              <a:t>
They have data (like a subject and description) that helps define the action that the activity represents.</a:t>
            </a:r>
          </a:p>
          <a:p>
            <a:r>
              <a:rPr dirty="0"/>
              <a:t>
They can be opened, canceled, or completed. Several sub-status values will be associated with the Completed status of an activity to clarify how the activity was completed.</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pPr algn="l"/>
            <a:r>
              <a:rPr lang="en-US" b="0" i="0" dirty="0">
                <a:solidFill>
                  <a:srgbClr val="000000"/>
                </a:solidFill>
                <a:effectLst/>
                <a:latin typeface="Times New Roman" panose="02020603050405020304" pitchFamily="18" charset="0"/>
              </a:rPr>
              <a:t>An </a:t>
            </a:r>
            <a:r>
              <a:rPr lang="en-US" b="0" i="1" dirty="0">
                <a:solidFill>
                  <a:srgbClr val="000000"/>
                </a:solidFill>
                <a:effectLst/>
                <a:latin typeface="Times New Roman" panose="02020603050405020304" pitchFamily="18" charset="0"/>
              </a:rPr>
              <a:t>activity</a:t>
            </a:r>
            <a:r>
              <a:rPr lang="en-US" b="0" i="0" dirty="0">
                <a:solidFill>
                  <a:srgbClr val="000000"/>
                </a:solidFill>
                <a:effectLst/>
                <a:latin typeface="Times New Roman" panose="02020603050405020304" pitchFamily="18" charset="0"/>
              </a:rPr>
              <a:t> is an action that a calendar entry can be made for. Activities have these characteristics: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have time dimensions (start time, stop time, due date, and duration) that help define when the action occurred or will occur.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have data (like a subject and description) that helps define the action that the activity represents.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They can be opened, canceled, or completed. Several sub-status values will be associated with the </a:t>
            </a:r>
            <a:r>
              <a:rPr lang="en-US" b="0" i="1" dirty="0">
                <a:solidFill>
                  <a:srgbClr val="000000"/>
                </a:solidFill>
                <a:effectLst/>
                <a:latin typeface="Times New Roman" panose="02020603050405020304" pitchFamily="18" charset="0"/>
              </a:rPr>
              <a:t>Completed</a:t>
            </a:r>
            <a:r>
              <a:rPr lang="en-US" b="0" i="0" dirty="0">
                <a:solidFill>
                  <a:srgbClr val="000000"/>
                </a:solidFill>
                <a:effectLst/>
                <a:latin typeface="Times New Roman" panose="02020603050405020304" pitchFamily="18" charset="0"/>
              </a:rPr>
              <a:t> status of an activity to clarify how the activity was completed.</a:t>
            </a:r>
          </a:p>
          <a:p>
            <a:endParaRPr lang="en-US" dirty="0"/>
          </a:p>
          <a:p>
            <a:pPr algn="l"/>
            <a:r>
              <a:rPr lang="en-US" b="1" i="0" dirty="0">
                <a:solidFill>
                  <a:srgbClr val="30506E"/>
                </a:solidFill>
                <a:effectLst/>
                <a:latin typeface="Times New Roman" panose="02020603050405020304" pitchFamily="18" charset="0"/>
              </a:rPr>
              <a:t>Business Rules</a:t>
            </a:r>
          </a:p>
          <a:p>
            <a:pPr algn="l"/>
            <a:r>
              <a:rPr lang="en-US" b="0" i="0" dirty="0">
                <a:solidFill>
                  <a:srgbClr val="000000"/>
                </a:solidFill>
                <a:effectLst/>
                <a:latin typeface="Times New Roman" panose="02020603050405020304" pitchFamily="18" charset="0"/>
              </a:rPr>
              <a:t>Business rules provide a simple interface to implement and maintain fast-changing and commonly used rules. The business rules defined for a table apply to both canvas apps and model-driven apps if the table is used in the app.</a:t>
            </a:r>
          </a:p>
          <a:p>
            <a:pPr algn="l"/>
            <a:r>
              <a:rPr lang="en-US" b="0" i="0" dirty="0">
                <a:solidFill>
                  <a:srgbClr val="000000"/>
                </a:solidFill>
                <a:effectLst/>
                <a:latin typeface="Times New Roman" panose="02020603050405020304" pitchFamily="18" charset="0"/>
              </a:rPr>
              <a:t>By combining conditions and actions, you can do any of the following with business rules: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column values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Clear column values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column requirement levels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Show or hide columns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Enable or disable columns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Validate data and show error messages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Create business recommendations based on business intelligence.</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3175594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There are several exercises in this module. We recommend that you have students do some of them and you demo the rest.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11/29/2022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7378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Link to student courseware on Learn</a:t>
            </a:r>
          </a:p>
          <a:p>
            <a:r>
              <a:rPr lang="en-US" dirty="0">
                <a:solidFill>
                  <a:schemeClr val="accent2"/>
                </a:solidFill>
              </a:rPr>
              <a:t>https://learn.microsoft.com/en-us/training/modules/get-started-with-model-driven-apps-in-powerapps/</a:t>
            </a:r>
          </a:p>
          <a:p>
            <a:endParaRPr lang="en-US" dirty="0">
              <a:solidFill>
                <a:schemeClr val="accent2"/>
              </a:soli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096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creating model-driven apps, it's important to focus on three areas:</a:t>
            </a:r>
          </a:p>
          <a:p>
            <a:r>
              <a:rPr dirty="0"/>
              <a:t>
Modeling business data</a:t>
            </a:r>
          </a:p>
          <a:p>
            <a:r>
              <a:rPr dirty="0"/>
              <a:t>
Defining business processes</a:t>
            </a:r>
          </a:p>
          <a:p>
            <a:r>
              <a:rPr dirty="0"/>
              <a:t>
Composing the app.</a:t>
            </a:r>
          </a:p>
          <a:p>
            <a:r>
              <a:rPr dirty="0"/>
              <a:t>
More information on creating model-driven apps is included in the Create relationships, business rules, calculations, and rollups in </a:t>
            </a:r>
            <a:r>
              <a:rPr lang="en-US" dirty="0"/>
              <a:t>Dataverse </a:t>
            </a:r>
            <a:r>
              <a:rPr dirty="0"/>
              <a:t>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1940185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Get started with model-driven apps in Power Apps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6:33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59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effectLst/>
              </a:rPr>
              <a:t>Tables are items with properties that you track. Examples include contacts and accounts. Many standard tables are available. You can customize a non-system standard table (or production table). You can also create a custom table from scratch.</a:t>
            </a:r>
          </a:p>
          <a:p>
            <a:br>
              <a:rPr lang="en-US" dirty="0"/>
            </a:br>
            <a:r>
              <a:rPr lang="en-US" b="0" i="0" dirty="0">
                <a:solidFill>
                  <a:srgbClr val="000000"/>
                </a:solidFill>
                <a:effectLst/>
                <a:latin typeface="Times New Roman" panose="02020603050405020304" pitchFamily="18" charset="0"/>
              </a:rPr>
              <a:t>Columns are properties that are associated with a table and help define that table. A column is defined by a data type, which determines the type of data that can be entered or selected. Examples of data types include text, number, date and time, currency, and lookup (which creates a relationship with another table). Columns are typically used with forms, views, and searches.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Relationships define how tables can be related to each other. There are 1:N (one-to-many), N:1 (many-to-one), and N:N (many-to-many) relationships. For example, adding a lookup column to a table creates a new 1:N relationship between the two tables and lets you add that lookup column to a form.</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This type of column shows a control that lets the user select among predefined options. Each option has a number value and a label. Choice columns can require either a single value or multiple values.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extLst>
      <p:ext uri="{BB962C8B-B14F-4D97-AF65-F5344CB8AC3E}">
        <p14:creationId xmlns:p14="http://schemas.microsoft.com/office/powerpoint/2010/main" val="347720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Apps determine the app fundamentals, like components, properties, the client type, and the URL.</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A site map specifies the navigation for your app.</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Forms include a set of data entry columns for a given table. This set of data entry columns matches the items that your organization tracks for the table. One example is a set of data entry columns where users enter relevant information to track a customer's previous orders together with specific requested reorder dates.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Views define how a list of rows for a specific table appears in your app. A view defines the columns shown, the width of each column, the sort behavior, and the default filters.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3161873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Business process flows walk users through a standard business process. Use a business process flow if you want everyone to handle customer service requests the same way. Or you can use a business process flow to require staff to gain approval for an invoice before submitting an order.</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Workflows automate business processes without a user interface. Designers use workflows to initiate automation that doesn't require any user interaction.</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Actions are a type of process that lets you manually invoke actions, including custom actions, directly from a workflow.</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Business rules apply rules or recommendation logic to a form to set column requirements, hide columns, validate data, and more. App designers use a simple interface to implement and maintain fast-changing and commonly used rules.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Power Automate is a cloud-based service that lets you create automated workflows between apps and services to get notifications, sync files, collect data, and more.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extLst>
      <p:ext uri="{BB962C8B-B14F-4D97-AF65-F5344CB8AC3E}">
        <p14:creationId xmlns:p14="http://schemas.microsoft.com/office/powerpoint/2010/main" val="2648931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b="0" i="0" dirty="0">
                <a:solidFill>
                  <a:srgbClr val="000000"/>
                </a:solidFill>
                <a:effectLst/>
                <a:latin typeface="Times New Roman" panose="02020603050405020304" pitchFamily="18" charset="0"/>
              </a:rPr>
              <a:t>Charts are individual graphical visualizations that can appear in a view or a form or that can be added to a dashboard.</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Dashboards show one or more graphical visualizations that provide an overview of actionable business data.</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Power BI adds embedded Power BI tiles and dashboards to your app. Power BI is a cloud-based service that provides business intelligence (BI) insight.</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extLst>
      <p:ext uri="{BB962C8B-B14F-4D97-AF65-F5344CB8AC3E}">
        <p14:creationId xmlns:p14="http://schemas.microsoft.com/office/powerpoint/2010/main" val="4166977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1" i="0" dirty="0">
                <a:solidFill>
                  <a:srgbClr val="204262"/>
                </a:solidFill>
                <a:effectLst/>
                <a:latin typeface="Times New Roman" panose="02020603050405020304" pitchFamily="18" charset="0"/>
              </a:rPr>
              <a:t>Design model-driven apps</a:t>
            </a:r>
          </a:p>
          <a:p>
            <a:pPr algn="l"/>
            <a:r>
              <a:rPr lang="en-US" b="0" i="0" dirty="0">
                <a:solidFill>
                  <a:srgbClr val="000000"/>
                </a:solidFill>
                <a:effectLst/>
                <a:latin typeface="Times New Roman" panose="02020603050405020304" pitchFamily="18" charset="0"/>
              </a:rPr>
              <a:t>As an App Maker, before you begin building your Power Apps solution, it’s recommended to go through a design process. When designing your Power Apps solution, there are several different factors to consider: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Business requirements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Data Model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Business Logic</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Output</a:t>
            </a:r>
          </a:p>
          <a:p>
            <a:pPr algn="l"/>
            <a:r>
              <a:rPr lang="en-US" b="0" i="0" dirty="0">
                <a:solidFill>
                  <a:srgbClr val="000000"/>
                </a:solidFill>
                <a:effectLst/>
                <a:latin typeface="Times New Roman" panose="02020603050405020304" pitchFamily="18" charset="0"/>
              </a:rPr>
              <a:t>By going through a simple design process, you can flush out any minor issues before they become a larger problem once the app is in production.</a:t>
            </a:r>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extLst>
      <p:ext uri="{BB962C8B-B14F-4D97-AF65-F5344CB8AC3E}">
        <p14:creationId xmlns:p14="http://schemas.microsoft.com/office/powerpoint/2010/main" val="4243480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dirty="0">
                <a:solidFill>
                  <a:srgbClr val="204262"/>
                </a:solidFill>
                <a:effectLst/>
                <a:latin typeface="Times New Roman" panose="02020603050405020304" pitchFamily="18" charset="0"/>
              </a:rPr>
              <a:t>Design model-driven apps</a:t>
            </a:r>
          </a:p>
          <a:p>
            <a:pPr algn="l"/>
            <a:r>
              <a:rPr lang="en-US" altLang="zh-CN" b="0" i="0" dirty="0">
                <a:solidFill>
                  <a:srgbClr val="000000"/>
                </a:solidFill>
                <a:effectLst/>
                <a:latin typeface="Times New Roman" panose="02020603050405020304" pitchFamily="18" charset="0"/>
              </a:rPr>
              <a:t>As an App Maker, before you begin building your Power Apps solution, it’s recommended to go through a design process. When designing your Power Apps solution, there are several different factors to consider:</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Business requirements</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Data Model</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Business Logic</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Output</a:t>
            </a:r>
          </a:p>
          <a:p>
            <a:pPr algn="l"/>
            <a:r>
              <a:rPr lang="en-US" altLang="zh-CN" b="0" i="0" dirty="0">
                <a:solidFill>
                  <a:srgbClr val="000000"/>
                </a:solidFill>
                <a:effectLst/>
                <a:latin typeface="Times New Roman" panose="02020603050405020304" pitchFamily="18" charset="0"/>
              </a:rPr>
              <a:t>By going through a simple design process, you can flush out any minor issues before they become a larger problem once the app is in production.</a:t>
            </a:r>
          </a:p>
          <a:p>
            <a:pPr algn="l"/>
            <a:r>
              <a:rPr lang="en-US" altLang="zh-CN" b="1" i="0" dirty="0">
                <a:solidFill>
                  <a:srgbClr val="30506E"/>
                </a:solidFill>
                <a:effectLst/>
                <a:latin typeface="Times New Roman" panose="02020603050405020304" pitchFamily="18" charset="0"/>
              </a:rPr>
              <a:t>Understand the needs of the user</a:t>
            </a:r>
          </a:p>
          <a:p>
            <a:pPr algn="l"/>
            <a:r>
              <a:rPr lang="en-US" altLang="zh-CN" b="0" i="0" dirty="0">
                <a:solidFill>
                  <a:srgbClr val="000000"/>
                </a:solidFill>
                <a:effectLst/>
                <a:latin typeface="Times New Roman" panose="02020603050405020304" pitchFamily="18" charset="0"/>
              </a:rPr>
              <a:t>With Model-driven apps, the name says it all. Your primary design goal is to get your Dataverse data model in order. With that in place, you can connect Power Apps, and a Model-driven app will be created for you from that model.</a:t>
            </a:r>
          </a:p>
          <a:p>
            <a:pPr algn="l"/>
            <a:r>
              <a:rPr lang="en-US" altLang="zh-CN" b="0" i="0" dirty="0">
                <a:solidFill>
                  <a:srgbClr val="000000"/>
                </a:solidFill>
                <a:effectLst/>
                <a:latin typeface="Times New Roman" panose="02020603050405020304" pitchFamily="18" charset="0"/>
              </a:rPr>
              <a:t>Model-driven apps are created using the App Designer. You will choose the tables, dashboards, Business Process flows, forms, and other components that you want to make available in your app, and then the app will be created for you. This means you will need to spend more time understanding what your user needs than how it is going to look.</a:t>
            </a:r>
          </a:p>
          <a:p>
            <a:pPr algn="l"/>
            <a:r>
              <a:rPr lang="en-US" altLang="zh-CN" b="1" i="0" dirty="0">
                <a:solidFill>
                  <a:srgbClr val="405E7B"/>
                </a:solidFill>
                <a:effectLst/>
                <a:latin typeface="Times New Roman" panose="02020603050405020304" pitchFamily="18" charset="0"/>
              </a:rPr>
              <a:t>Business Requirements</a:t>
            </a:r>
          </a:p>
          <a:p>
            <a:pPr algn="l"/>
            <a:r>
              <a:rPr lang="en-US" altLang="zh-CN" b="0" i="0" dirty="0">
                <a:solidFill>
                  <a:srgbClr val="000000"/>
                </a:solidFill>
                <a:effectLst/>
                <a:latin typeface="Times New Roman" panose="02020603050405020304" pitchFamily="18" charset="0"/>
              </a:rPr>
              <a:t>The first step in the process is to understand your business requirements. Work with the app stakeholders to consider your security, accessibility, data, and design needs.</a:t>
            </a:r>
          </a:p>
          <a:p>
            <a:pPr algn="l"/>
            <a:r>
              <a:rPr lang="en-US" altLang="zh-CN" b="0" i="0" dirty="0">
                <a:solidFill>
                  <a:srgbClr val="000000"/>
                </a:solidFill>
                <a:effectLst/>
                <a:latin typeface="Times New Roman" panose="02020603050405020304" pitchFamily="18" charset="0"/>
              </a:rPr>
              <a:t>For security, the Dataverse has a robust security model. You will want to consider how securing your app’s data affects your app and what security model best supports your business needs. There are lots of options available, including hierarchy security, row-level security, to name a few. You will need to confirm your data is secured to meet your needs, and then your app will honor that security. </a:t>
            </a:r>
          </a:p>
          <a:p>
            <a:pPr algn="l"/>
            <a:r>
              <a:rPr lang="en-US" altLang="zh-CN" b="0" i="0" dirty="0">
                <a:solidFill>
                  <a:srgbClr val="000000"/>
                </a:solidFill>
                <a:effectLst/>
                <a:latin typeface="Times New Roman" panose="02020603050405020304" pitchFamily="18" charset="0"/>
              </a:rPr>
              <a:t>During this process, you will also want to identify any government regulations or authentication/authorization requirements (if applicable). You may want to implement multi-factor authentication but will need to think about how this will affect users connecting to your application. You don’t necessarily have to have all the answers to your questions here; you just want to flush out all of the requirements.</a:t>
            </a:r>
          </a:p>
          <a:p>
            <a:pPr algn="l"/>
            <a:r>
              <a:rPr lang="en-US" altLang="zh-CN" b="0" i="0" dirty="0">
                <a:solidFill>
                  <a:srgbClr val="000000"/>
                </a:solidFill>
                <a:effectLst/>
                <a:latin typeface="Times New Roman" panose="02020603050405020304" pitchFamily="18" charset="0"/>
              </a:rPr>
              <a:t>Finally, does your app need to be available when the user is disconnected from the internet? This is called Offline Mode and is supported by the Dataverse and Model-driven apps when using iOS or Android clients. It does require additional design considerations that we will touch on very briefly later.</a:t>
            </a:r>
          </a:p>
          <a:p>
            <a:pPr algn="l"/>
            <a:r>
              <a:rPr lang="en-US" altLang="zh-CN" b="1" i="0" dirty="0">
                <a:solidFill>
                  <a:srgbClr val="405E7B"/>
                </a:solidFill>
                <a:effectLst/>
                <a:latin typeface="Times New Roman" panose="02020603050405020304" pitchFamily="18" charset="0"/>
              </a:rPr>
              <a:t>Data Model</a:t>
            </a:r>
          </a:p>
          <a:p>
            <a:pPr algn="l"/>
            <a:r>
              <a:rPr lang="en-US" altLang="zh-CN" b="0" i="0" dirty="0">
                <a:solidFill>
                  <a:srgbClr val="000000"/>
                </a:solidFill>
                <a:effectLst/>
                <a:latin typeface="Times New Roman" panose="02020603050405020304" pitchFamily="18" charset="0"/>
              </a:rPr>
              <a:t>As you begin the data modeling process, there are a couple of important questions to ask yourself:</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What type of data will your solution be storing and or collecting?</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How will this data relate or coincide with the other data you are working with?</a:t>
            </a:r>
          </a:p>
          <a:p>
            <a:pPr algn="l"/>
            <a:r>
              <a:rPr lang="en-US" altLang="zh-CN" b="0" i="0" dirty="0">
                <a:solidFill>
                  <a:srgbClr val="000000"/>
                </a:solidFill>
                <a:effectLst/>
                <a:latin typeface="Times New Roman" panose="02020603050405020304" pitchFamily="18"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altLang="zh-CN" b="0" i="0" dirty="0">
                <a:solidFill>
                  <a:srgbClr val="000000"/>
                </a:solidFill>
                <a:effectLst/>
                <a:latin typeface="Times New Roman" panose="02020603050405020304" pitchFamily="18" charset="0"/>
              </a:rPr>
              <a:t>You can view the app metadata by reviewing the Table in the Dataverse.</a:t>
            </a:r>
          </a:p>
          <a:p>
            <a:pPr algn="l"/>
            <a:r>
              <a:rPr lang="en-US" altLang="zh-CN" b="0" i="0" dirty="0">
                <a:solidFill>
                  <a:srgbClr val="000000"/>
                </a:solidFill>
                <a:effectLst/>
                <a:latin typeface="Times New Roman" panose="02020603050405020304" pitchFamily="18" charset="0"/>
              </a:rPr>
              <a:t>You can also view the app metadata by putting the app in Play mode.</a:t>
            </a:r>
          </a:p>
          <a:p>
            <a:pPr algn="l"/>
            <a:r>
              <a:rPr lang="en-US" altLang="zh-CN" b="0" i="0" dirty="0">
                <a:solidFill>
                  <a:srgbClr val="000000"/>
                </a:solidFill>
                <a:effectLst/>
                <a:latin typeface="Times New Roman" panose="02020603050405020304" pitchFamily="18" charset="0"/>
              </a:rPr>
              <a:t>In the example above, for the Fundraiser Table, there are several pieces of metadata being collected, such as:</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Name</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Fundraiser Goal</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Owner</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Total Donations</a:t>
            </a:r>
          </a:p>
          <a:p>
            <a:pPr algn="l">
              <a:buFont typeface="Arial" panose="020B0604020202020204" pitchFamily="34" charset="0"/>
              <a:buChar char="•"/>
            </a:pPr>
            <a:r>
              <a:rPr lang="en-US" altLang="zh-CN" b="0" i="0" dirty="0">
                <a:solidFill>
                  <a:srgbClr val="000000"/>
                </a:solidFill>
                <a:effectLst/>
                <a:latin typeface="Times New Roman" panose="02020603050405020304" pitchFamily="18" charset="0"/>
              </a:rPr>
              <a:t>Created On</a:t>
            </a:r>
          </a:p>
          <a:p>
            <a:pPr algn="l"/>
            <a:r>
              <a:rPr lang="en-US" altLang="zh-CN" b="0" i="0" dirty="0">
                <a:solidFill>
                  <a:srgbClr val="000000"/>
                </a:solidFill>
                <a:effectLst/>
                <a:latin typeface="Times New Roman" panose="02020603050405020304" pitchFamily="18" charset="0"/>
              </a:rPr>
              <a:t>Each solution you develop and deploy will have its own set of metadata to collect. This basic understanding of metadata is important as you continue the design process and modeling your app data.</a:t>
            </a:r>
          </a:p>
          <a:p>
            <a:pPr algn="l"/>
            <a:r>
              <a:rPr lang="en-US" altLang="zh-CN" b="0" i="0" dirty="0">
                <a:solidFill>
                  <a:srgbClr val="000000"/>
                </a:solidFill>
                <a:effectLst/>
                <a:latin typeface="Times New Roman" panose="02020603050405020304" pitchFamily="18" charset="0"/>
              </a:rPr>
              <a:t>As you think about your data model also think about column types. When adding columns to your table in the Dataverse, the column type you choose will determine how users enter and view that in your Model-driven app. Choices show as dropdowns, currency shows with currency symbols, while decimal numbers don’t. These little changes in the table can have a profound effect on how your user experiences your app.</a:t>
            </a:r>
          </a:p>
          <a:p>
            <a:pPr algn="l"/>
            <a:r>
              <a:rPr lang="en-US" altLang="zh-CN" b="0" i="0" dirty="0">
                <a:solidFill>
                  <a:srgbClr val="000000"/>
                </a:solidFill>
                <a:effectLst/>
                <a:latin typeface="Times New Roman" panose="02020603050405020304" pitchFamily="18" charset="0"/>
              </a:rPr>
              <a:t>[!NOTE] If a column type needs to be changed to a different column type, (i.e. text column to a choice), then you will need to delete that column and recreate with the correct column type. This will cause you to lose any data associated with that column.</a:t>
            </a:r>
          </a:p>
          <a:p>
            <a:pPr algn="l"/>
            <a:r>
              <a:rPr lang="en-US" altLang="zh-CN" b="1" i="0" dirty="0">
                <a:solidFill>
                  <a:srgbClr val="405E7B"/>
                </a:solidFill>
                <a:effectLst/>
                <a:latin typeface="Times New Roman" panose="02020603050405020304" pitchFamily="18" charset="0"/>
              </a:rPr>
              <a:t>User Interface (UI) and User Experience (UX)</a:t>
            </a:r>
          </a:p>
          <a:p>
            <a:pPr algn="l"/>
            <a:r>
              <a:rPr lang="en-US" altLang="zh-CN" b="0" i="0" dirty="0">
                <a:solidFill>
                  <a:srgbClr val="000000"/>
                </a:solidFill>
                <a:effectLst/>
                <a:latin typeface="Times New Roman" panose="02020603050405020304" pitchFamily="18" charset="0"/>
              </a:rPr>
              <a:t>When building a Model-driven app, most of the UI and UX are predetermined for you. You define the data model to build from, and then Power Apps determines the controls used in the app. You can influence these controls by determining what table assets you include. You define in the App Designer What Forms, Views, Charts, and Dashboards are used in the app. You also control the navigation options via the Site Map. As you are planning your app, determine which components are needed in the app design, and create them before building your app.</a:t>
            </a:r>
          </a:p>
          <a:p>
            <a:pPr algn="l"/>
            <a:r>
              <a:rPr lang="en-US" altLang="zh-CN" b="0" i="0" dirty="0">
                <a:solidFill>
                  <a:srgbClr val="000000"/>
                </a:solidFill>
                <a:effectLst/>
                <a:latin typeface="Times New Roman" panose="02020603050405020304" pitchFamily="18" charset="0"/>
              </a:rPr>
              <a:t>To continue building off of the example we’ve been using throughout this module, below is a simple Model-driven Form, which captures various pieces of information for creating a New Fundraiser.</a:t>
            </a:r>
          </a:p>
          <a:p>
            <a:pPr algn="l"/>
            <a:r>
              <a:rPr lang="en-US" altLang="zh-CN" b="0" i="0" dirty="0">
                <a:solidFill>
                  <a:srgbClr val="000000"/>
                </a:solidFill>
                <a:effectLst/>
                <a:latin typeface="Times New Roman" panose="02020603050405020304" pitchFamily="18" charset="0"/>
              </a:rPr>
              <a:t>Here is an example of what the New Fundraiser form looks like when editing from the App Designer.</a:t>
            </a:r>
          </a:p>
          <a:p>
            <a:pPr algn="l"/>
            <a:r>
              <a:rPr lang="en-US" altLang="zh-CN" b="1" i="0" dirty="0">
                <a:solidFill>
                  <a:srgbClr val="405E7B"/>
                </a:solidFill>
                <a:effectLst/>
                <a:latin typeface="Times New Roman" panose="02020603050405020304" pitchFamily="18" charset="0"/>
              </a:rPr>
              <a:t>Business Logic</a:t>
            </a:r>
          </a:p>
          <a:p>
            <a:pPr algn="l"/>
            <a:r>
              <a:rPr lang="en-US" altLang="zh-CN" b="0" i="0" dirty="0">
                <a:solidFill>
                  <a:srgbClr val="000000"/>
                </a:solidFill>
                <a:effectLst/>
                <a:latin typeface="Times New Roman" panose="02020603050405020304" pitchFamily="18" charset="0"/>
              </a:rPr>
              <a:t>When incorporating business logic in your app, there are two primary options available. You can set </a:t>
            </a:r>
            <a:r>
              <a:rPr lang="en-US" altLang="zh-CN" b="1" i="0" dirty="0">
                <a:solidFill>
                  <a:srgbClr val="000000"/>
                </a:solidFill>
                <a:effectLst/>
                <a:latin typeface="Times New Roman" panose="02020603050405020304" pitchFamily="18" charset="0"/>
              </a:rPr>
              <a:t>Business Rules</a:t>
            </a:r>
            <a:r>
              <a:rPr lang="en-US" altLang="zh-CN" b="0" i="0" dirty="0">
                <a:solidFill>
                  <a:srgbClr val="000000"/>
                </a:solidFill>
                <a:effectLst/>
                <a:latin typeface="Times New Roman" panose="02020603050405020304" pitchFamily="18" charset="0"/>
              </a:rPr>
              <a:t> on your Dataverse tables or you can build </a:t>
            </a:r>
            <a:r>
              <a:rPr lang="en-US" altLang="zh-CN" b="1" i="0" dirty="0">
                <a:solidFill>
                  <a:srgbClr val="000000"/>
                </a:solidFill>
                <a:effectLst/>
                <a:latin typeface="Times New Roman" panose="02020603050405020304" pitchFamily="18" charset="0"/>
              </a:rPr>
              <a:t>Business Process Flows</a:t>
            </a:r>
            <a:r>
              <a:rPr lang="en-US" altLang="zh-CN" b="0" i="0" dirty="0">
                <a:solidFill>
                  <a:srgbClr val="000000"/>
                </a:solidFill>
                <a:effectLst/>
                <a:latin typeface="Times New Roman" panose="02020603050405020304" pitchFamily="18" charset="0"/>
              </a:rPr>
              <a:t>.</a:t>
            </a:r>
          </a:p>
          <a:p>
            <a:pPr algn="l"/>
            <a:r>
              <a:rPr lang="en-US" altLang="zh-CN" b="0" i="0" dirty="0">
                <a:solidFill>
                  <a:srgbClr val="000000"/>
                </a:solidFill>
                <a:effectLst/>
                <a:latin typeface="Times New Roman" panose="02020603050405020304" pitchFamily="18" charset="0"/>
              </a:rPr>
              <a:t>With </a:t>
            </a:r>
            <a:r>
              <a:rPr lang="en-US" altLang="zh-CN" b="1" i="0" dirty="0">
                <a:solidFill>
                  <a:srgbClr val="000000"/>
                </a:solidFill>
                <a:effectLst/>
                <a:latin typeface="Times New Roman" panose="02020603050405020304" pitchFamily="18" charset="0"/>
              </a:rPr>
              <a:t>Business Rules,</a:t>
            </a:r>
            <a:r>
              <a:rPr lang="en-US" altLang="zh-CN" b="0" i="0" dirty="0">
                <a:solidFill>
                  <a:srgbClr val="000000"/>
                </a:solidFill>
                <a:effectLst/>
                <a:latin typeface="Times New Roman" panose="02020603050405020304" pitchFamily="18" charset="0"/>
              </a:rPr>
              <a:t> you will define behaviors at the data layer. This is great for changing when a column is required, setting a default value, or even showing or hiding a column based on a criteria. An example could be a table for tracking expenses. You could have a column for type of travel and then build a business rule that says if they choose automobile then the mileage column is required, else it is optional. This gives you great power to make sure you maintain data consistency in all scenarios.</a:t>
            </a:r>
          </a:p>
          <a:p>
            <a:pPr algn="l"/>
            <a:r>
              <a:rPr lang="en-US" altLang="zh-CN" b="1" i="0" dirty="0">
                <a:solidFill>
                  <a:srgbClr val="000000"/>
                </a:solidFill>
                <a:effectLst/>
                <a:latin typeface="Times New Roman" panose="02020603050405020304" pitchFamily="18" charset="0"/>
              </a:rPr>
              <a:t>Business Process Flows</a:t>
            </a:r>
            <a:r>
              <a:rPr lang="en-US" altLang="zh-CN" b="0" i="0" dirty="0">
                <a:solidFill>
                  <a:srgbClr val="000000"/>
                </a:solidFill>
                <a:effectLst/>
                <a:latin typeface="Times New Roman" panose="02020603050405020304" pitchFamily="18" charset="0"/>
              </a:rPr>
              <a:t> are used to guide users through using your app. These workflows can provide visuals on next steps based on the status of the data and facilitate other actions that you want to occur as the user uses the app. Business Process Flows let you bring automation to your app and make it more of a guided experience than just a place to enter data.</a:t>
            </a:r>
          </a:p>
          <a:p>
            <a:pPr algn="l"/>
            <a:r>
              <a:rPr lang="en-US" altLang="zh-CN" b="1" i="0" dirty="0">
                <a:solidFill>
                  <a:srgbClr val="405E7B"/>
                </a:solidFill>
                <a:effectLst/>
                <a:latin typeface="Times New Roman" panose="02020603050405020304" pitchFamily="18" charset="0"/>
              </a:rPr>
              <a:t>Output</a:t>
            </a:r>
          </a:p>
          <a:p>
            <a:pPr algn="l"/>
            <a:r>
              <a:rPr lang="en-US" altLang="zh-CN" b="0" i="0" dirty="0">
                <a:solidFill>
                  <a:srgbClr val="000000"/>
                </a:solidFill>
                <a:effectLst/>
                <a:latin typeface="Times New Roman" panose="02020603050405020304" pitchFamily="18" charset="0"/>
              </a:rPr>
              <a:t>A common output need for apps is to visualize the data. For this requirement, you can implement Dashboards with custom filters and visual graphics to tie all of this data together right in your app. When creating your Dashboards, make sure it’s simple for your users to consume without overwhelming them with all the data. Provide high-level snapshots of your data and allow them to use filters to dive deeper into the data if needed.</a:t>
            </a:r>
          </a:p>
          <a:p>
            <a:pPr algn="l"/>
            <a:r>
              <a:rPr lang="en-US" altLang="zh-CN" b="1" i="0" dirty="0">
                <a:solidFill>
                  <a:srgbClr val="405E7B"/>
                </a:solidFill>
                <a:effectLst/>
                <a:latin typeface="Times New Roman" panose="02020603050405020304" pitchFamily="18" charset="0"/>
              </a:rPr>
              <a:t>Additional third-party solutions and app accelerators</a:t>
            </a:r>
          </a:p>
          <a:p>
            <a:pPr algn="l"/>
            <a:r>
              <a:rPr lang="en-US" altLang="zh-CN" b="0" i="0" dirty="0">
                <a:solidFill>
                  <a:srgbClr val="000000"/>
                </a:solidFill>
                <a:effectLst/>
                <a:latin typeface="Times New Roman" panose="02020603050405020304" pitchFamily="18" charset="0"/>
              </a:rPr>
              <a:t>It is also important to know about the different App accelerators and third-party solutions available to you. Depending on the industry you are in, Health, Financial, Banking, Education, Non- Profit, Automotive, or Media, Microsoft has released a number of accelerators or foundational components to assist you with quickly standing up your solution. For more information, see </a:t>
            </a:r>
            <a:r>
              <a:rPr lang="en-US" altLang="zh-CN" b="0" i="0" dirty="0">
                <a:solidFill>
                  <a:srgbClr val="000000"/>
                </a:solidFill>
                <a:effectLst/>
                <a:latin typeface="Times New Roman" panose="02020603050405020304" pitchFamily="18" charset="0"/>
                <a:hlinkClick r:id="rId3"/>
              </a:rPr>
              <a:t>Industry accelerators overview</a:t>
            </a:r>
            <a:r>
              <a:rPr lang="en-US" altLang="zh-CN" b="0" i="0" dirty="0">
                <a:solidFill>
                  <a:srgbClr val="000000"/>
                </a:solidFill>
                <a:effectLst/>
                <a:latin typeface="Times New Roman" panose="02020603050405020304" pitchFamily="18" charset="0"/>
              </a:rPr>
              <a:t> link in the student manual.</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664718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924907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first step in the process is to understand your business requirements. Work with the app stakeholders to consider your security, accessibility, data, and design needs.</a:t>
            </a:r>
          </a:p>
          <a:p>
            <a:pPr algn="l"/>
            <a:r>
              <a:rPr lang="en-US" b="0" i="0" dirty="0">
                <a:solidFill>
                  <a:srgbClr val="171717"/>
                </a:solidFill>
                <a:effectLst/>
                <a:latin typeface="Segoe UI" panose="020B0502040204020203" pitchFamily="34" charset="0"/>
              </a:rPr>
              <a:t>For security, the Dataverse has a robust security model. You will want to consider how securing your app’s data affects your app and what security model best supports your business needs. There are lots of options available, including hierarchy security, row-level security, to name a few. You will need to confirm your data is secured to meet your needs, and then your app will honor that security. During this process, you will also want to identify any government regulations or authentication/authorization requirements (if applicable). You may want to implement multi-factor authentication but will need to think about how this will affect users connecting to your application. You don’t necessarily have to have all the answers to your questions here; you just want to flush out all of the requirements.</a:t>
            </a:r>
          </a:p>
          <a:p>
            <a:pPr algn="l"/>
            <a:r>
              <a:rPr lang="en-US" b="0" i="0" dirty="0">
                <a:solidFill>
                  <a:srgbClr val="171717"/>
                </a:solidFill>
                <a:effectLst/>
                <a:latin typeface="Segoe UI" panose="020B0502040204020203" pitchFamily="34" charset="0"/>
              </a:rPr>
              <a:t>Finally, does your app need to be available when the user is disconnected from the internet? This is called Offline Mode and is supported by the Dataverse and Model-driven apps when using iOS or Android clients. It does require additional design considerations. We will briefly talk about it later.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80826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 you begin the data modeling process, there are a couple of important questions to ask yourself:</a:t>
            </a:r>
          </a:p>
          <a:p>
            <a:pPr algn="l">
              <a:buFont typeface="Arial" panose="020B0604020202020204" pitchFamily="34" charset="0"/>
              <a:buChar char="•"/>
            </a:pPr>
            <a:r>
              <a:rPr lang="en-US" b="0" i="0" dirty="0">
                <a:solidFill>
                  <a:srgbClr val="171717"/>
                </a:solidFill>
                <a:effectLst/>
                <a:latin typeface="Segoe UI" panose="020B0502040204020203" pitchFamily="34" charset="0"/>
              </a:rPr>
              <a:t>What type of data will your solution be storing and or collecting?</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will this data relate or coincide with the other data you are working with?</a:t>
            </a:r>
          </a:p>
          <a:p>
            <a:pPr algn="l"/>
            <a:r>
              <a:rPr lang="en-US" b="0" i="0" dirty="0">
                <a:solidFill>
                  <a:srgbClr val="171717"/>
                </a:solidFill>
                <a:effectLst/>
                <a:latin typeface="Segoe UI" panose="020B0502040204020203" pitchFamily="34"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b="0" i="0" dirty="0">
                <a:solidFill>
                  <a:srgbClr val="171717"/>
                </a:solidFill>
                <a:effectLst/>
                <a:latin typeface="Segoe UI" panose="020B0502040204020203" pitchFamily="34" charset="0"/>
              </a:rPr>
              <a:t>You can view the app metadata by reviewing the Table in the Dataverse.</a:t>
            </a:r>
          </a:p>
          <a:p>
            <a:pPr algn="l"/>
            <a:r>
              <a:rPr lang="en-US" b="0" i="0" dirty="0">
                <a:solidFill>
                  <a:srgbClr val="171717"/>
                </a:solidFill>
                <a:effectLst/>
                <a:latin typeface="Segoe UI" panose="020B0502040204020203" pitchFamily="34" charset="0"/>
              </a:rPr>
              <a:t>You can also view the app metadata by putting the app in Play mode.</a:t>
            </a:r>
          </a:p>
          <a:p>
            <a:pPr algn="l"/>
            <a:r>
              <a:rPr lang="en-US" b="0" i="0" dirty="0">
                <a:solidFill>
                  <a:srgbClr val="171717"/>
                </a:solidFill>
                <a:effectLst/>
                <a:latin typeface="Segoe UI" panose="020B0502040204020203" pitchFamily="34" charset="0"/>
              </a:rPr>
              <a:t>In the example above, for the Fundraiser Table, there are several pieces of metadata being collected, such as:</a:t>
            </a:r>
          </a:p>
          <a:p>
            <a:pPr algn="l">
              <a:buFont typeface="Arial" panose="020B0604020202020204" pitchFamily="34" charset="0"/>
              <a:buChar char="•"/>
            </a:pPr>
            <a:r>
              <a:rPr lang="en-US" b="0" i="0" dirty="0">
                <a:solidFill>
                  <a:srgbClr val="171717"/>
                </a:solidFill>
                <a:effectLst/>
                <a:latin typeface="Segoe UI" panose="020B0502040204020203" pitchFamily="34" charset="0"/>
              </a:rPr>
              <a:t>Name</a:t>
            </a:r>
          </a:p>
          <a:p>
            <a:pPr algn="l">
              <a:buFont typeface="Arial" panose="020B0604020202020204" pitchFamily="34" charset="0"/>
              <a:buChar char="•"/>
            </a:pPr>
            <a:r>
              <a:rPr lang="en-US" b="0" i="0" dirty="0">
                <a:solidFill>
                  <a:srgbClr val="171717"/>
                </a:solidFill>
                <a:effectLst/>
                <a:latin typeface="Segoe UI" panose="020B0502040204020203" pitchFamily="34" charset="0"/>
              </a:rPr>
              <a:t>Fundraiser Goal</a:t>
            </a:r>
          </a:p>
          <a:p>
            <a:pPr algn="l">
              <a:buFont typeface="Arial" panose="020B0604020202020204" pitchFamily="34" charset="0"/>
              <a:buChar char="•"/>
            </a:pPr>
            <a:r>
              <a:rPr lang="en-US" b="0" i="0" dirty="0">
                <a:solidFill>
                  <a:srgbClr val="171717"/>
                </a:solidFill>
                <a:effectLst/>
                <a:latin typeface="Segoe UI" panose="020B0502040204020203" pitchFamily="34" charset="0"/>
              </a:rPr>
              <a:t>Owner</a:t>
            </a:r>
          </a:p>
          <a:p>
            <a:pPr algn="l">
              <a:buFont typeface="Arial" panose="020B0604020202020204" pitchFamily="34" charset="0"/>
              <a:buChar char="•"/>
            </a:pPr>
            <a:r>
              <a:rPr lang="en-US" b="0" i="0" dirty="0">
                <a:solidFill>
                  <a:srgbClr val="171717"/>
                </a:solidFill>
                <a:effectLst/>
                <a:latin typeface="Segoe UI" panose="020B0502040204020203" pitchFamily="34" charset="0"/>
              </a:rPr>
              <a:t>Total Donations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Created 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100956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 you begin the data modeling process, there are a couple of important questions to ask yourself:</a:t>
            </a:r>
          </a:p>
          <a:p>
            <a:pPr algn="l">
              <a:buFont typeface="Arial" panose="020B0604020202020204" pitchFamily="34" charset="0"/>
              <a:buChar char="•"/>
            </a:pPr>
            <a:r>
              <a:rPr lang="en-US" b="0" i="0" dirty="0">
                <a:solidFill>
                  <a:srgbClr val="171717"/>
                </a:solidFill>
                <a:effectLst/>
                <a:latin typeface="Segoe UI" panose="020B0502040204020203" pitchFamily="34" charset="0"/>
              </a:rPr>
              <a:t>What type of data will your solution be storing and or collecting?</a:t>
            </a:r>
          </a:p>
          <a:p>
            <a:pPr algn="l">
              <a:buFont typeface="Arial" panose="020B0604020202020204" pitchFamily="34" charset="0"/>
              <a:buChar char="•"/>
            </a:pPr>
            <a:r>
              <a:rPr lang="en-US" b="0" i="0" dirty="0">
                <a:solidFill>
                  <a:srgbClr val="171717"/>
                </a:solidFill>
                <a:effectLst/>
                <a:latin typeface="Segoe UI" panose="020B0502040204020203" pitchFamily="34" charset="0"/>
              </a:rPr>
              <a:t>How will this data relate or coincide with the other data you are working with?</a:t>
            </a:r>
          </a:p>
          <a:p>
            <a:pPr algn="l"/>
            <a:r>
              <a:rPr lang="en-US" b="0" i="0" dirty="0">
                <a:solidFill>
                  <a:srgbClr val="171717"/>
                </a:solidFill>
                <a:effectLst/>
                <a:latin typeface="Segoe UI" panose="020B0502040204020203" pitchFamily="34" charset="0"/>
              </a:rPr>
              <a:t>These questions are important when designing a model-driven application because of how model-driven applications function. Remember, model-driven applications use a metadata-driven architecture. This means a large portion of the model-driven app is based on how your data is modeled, and there is no need to write custom code to alter the app design. To expand on this a little further, when thinking about Metadata this simply means “data about data” and this data defines the structure stored in the system.</a:t>
            </a:r>
          </a:p>
          <a:p>
            <a:pPr algn="l"/>
            <a:r>
              <a:rPr lang="en-US" b="0" i="0" dirty="0">
                <a:solidFill>
                  <a:srgbClr val="171717"/>
                </a:solidFill>
                <a:effectLst/>
                <a:latin typeface="Segoe UI" panose="020B0502040204020203" pitchFamily="34" charset="0"/>
              </a:rPr>
              <a:t>You can view the app metadata by reviewing the Table in the Dataverse.</a:t>
            </a:r>
          </a:p>
          <a:p>
            <a:pPr algn="l"/>
            <a:r>
              <a:rPr lang="en-US" b="0" i="0" dirty="0">
                <a:solidFill>
                  <a:srgbClr val="171717"/>
                </a:solidFill>
                <a:effectLst/>
                <a:latin typeface="Segoe UI" panose="020B0502040204020203" pitchFamily="34" charset="0"/>
              </a:rPr>
              <a:t>You can also view the app metadata by putting the app in Play mode.</a:t>
            </a:r>
          </a:p>
          <a:p>
            <a:pPr algn="l"/>
            <a:r>
              <a:rPr lang="en-US" b="0" i="0" dirty="0">
                <a:solidFill>
                  <a:srgbClr val="171717"/>
                </a:solidFill>
                <a:effectLst/>
                <a:latin typeface="Segoe UI" panose="020B0502040204020203" pitchFamily="34" charset="0"/>
              </a:rPr>
              <a:t>In the example above, for the Fundraiser Table, there are several pieces of metadata being collected, such as:</a:t>
            </a:r>
          </a:p>
          <a:p>
            <a:pPr algn="l">
              <a:buFont typeface="Arial" panose="020B0604020202020204" pitchFamily="34" charset="0"/>
              <a:buChar char="•"/>
            </a:pPr>
            <a:r>
              <a:rPr lang="en-US" b="0" i="0" dirty="0">
                <a:solidFill>
                  <a:srgbClr val="171717"/>
                </a:solidFill>
                <a:effectLst/>
                <a:latin typeface="Segoe UI" panose="020B0502040204020203" pitchFamily="34" charset="0"/>
              </a:rPr>
              <a:t>Name</a:t>
            </a:r>
          </a:p>
          <a:p>
            <a:pPr algn="l">
              <a:buFont typeface="Arial" panose="020B0604020202020204" pitchFamily="34" charset="0"/>
              <a:buChar char="•"/>
            </a:pPr>
            <a:r>
              <a:rPr lang="en-US" b="0" i="0" dirty="0">
                <a:solidFill>
                  <a:srgbClr val="171717"/>
                </a:solidFill>
                <a:effectLst/>
                <a:latin typeface="Segoe UI" panose="020B0502040204020203" pitchFamily="34" charset="0"/>
              </a:rPr>
              <a:t>Fundraiser Goal</a:t>
            </a:r>
          </a:p>
          <a:p>
            <a:pPr algn="l">
              <a:buFont typeface="Arial" panose="020B0604020202020204" pitchFamily="34" charset="0"/>
              <a:buChar char="•"/>
            </a:pPr>
            <a:r>
              <a:rPr lang="en-US" b="0" i="0" dirty="0">
                <a:solidFill>
                  <a:srgbClr val="171717"/>
                </a:solidFill>
                <a:effectLst/>
                <a:latin typeface="Segoe UI" panose="020B0502040204020203" pitchFamily="34" charset="0"/>
              </a:rPr>
              <a:t>Owner</a:t>
            </a:r>
          </a:p>
          <a:p>
            <a:pPr algn="l">
              <a:buFont typeface="Arial" panose="020B0604020202020204" pitchFamily="34" charset="0"/>
              <a:buChar char="•"/>
            </a:pPr>
            <a:r>
              <a:rPr lang="en-US" b="0" i="0" dirty="0">
                <a:solidFill>
                  <a:srgbClr val="171717"/>
                </a:solidFill>
                <a:effectLst/>
                <a:latin typeface="Segoe UI" panose="020B0502040204020203" pitchFamily="34" charset="0"/>
              </a:rPr>
              <a:t>Total Donations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Created 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62107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6:33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8344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building a Model-driven app, most of the UI and UX are predetermined for you. You define the data model to build from, and then Power Apps determines the controls used in the app. You can influence these controls by determining what table assets you include. You define in the App Designer What Forms, Views, Charts, and Dashboards are used in the app. You also control the navigation options via the Site Map. As you are planning your app, determine which components are needed in the app design, and create them before building your app.</a:t>
            </a:r>
          </a:p>
          <a:p>
            <a:pPr algn="l"/>
            <a:r>
              <a:rPr lang="en-US" b="0" i="0" dirty="0">
                <a:solidFill>
                  <a:srgbClr val="171717"/>
                </a:solidFill>
                <a:effectLst/>
                <a:latin typeface="Segoe UI" panose="020B0502040204020203" pitchFamily="34" charset="0"/>
              </a:rPr>
              <a:t>To continue building off of the example we’ve been using throughout this module, below is a simple Model-driven Form, which captures various pieces of information for creating a New Fundraiser.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52666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incorporating business logic in your app, there are two primary options available. You can set </a:t>
            </a:r>
            <a:r>
              <a:rPr lang="en-US" b="1" i="0" dirty="0">
                <a:solidFill>
                  <a:srgbClr val="171717"/>
                </a:solidFill>
                <a:effectLst/>
                <a:latin typeface="Segoe UI" panose="020B0502040204020203" pitchFamily="34" charset="0"/>
              </a:rPr>
              <a:t>Business Rules</a:t>
            </a:r>
            <a:r>
              <a:rPr lang="en-US" b="0" i="0" dirty="0">
                <a:solidFill>
                  <a:srgbClr val="171717"/>
                </a:solidFill>
                <a:effectLst/>
                <a:latin typeface="Segoe UI" panose="020B0502040204020203" pitchFamily="34" charset="0"/>
              </a:rPr>
              <a:t> on your Dataverse tables or you can build </a:t>
            </a:r>
            <a:r>
              <a:rPr lang="en-US" b="1" i="0" dirty="0">
                <a:solidFill>
                  <a:srgbClr val="171717"/>
                </a:solidFill>
                <a:effectLst/>
                <a:latin typeface="Segoe UI" panose="020B0502040204020203" pitchFamily="34" charset="0"/>
              </a:rPr>
              <a:t>Business Process Flows</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With </a:t>
            </a:r>
            <a:r>
              <a:rPr lang="en-US" b="1" i="0" dirty="0">
                <a:solidFill>
                  <a:srgbClr val="171717"/>
                </a:solidFill>
                <a:effectLst/>
                <a:latin typeface="Segoe UI" panose="020B0502040204020203" pitchFamily="34" charset="0"/>
              </a:rPr>
              <a:t>Business Rules,</a:t>
            </a:r>
            <a:r>
              <a:rPr lang="en-US" b="0" i="0" dirty="0">
                <a:solidFill>
                  <a:srgbClr val="171717"/>
                </a:solidFill>
                <a:effectLst/>
                <a:latin typeface="Segoe UI" panose="020B0502040204020203" pitchFamily="34" charset="0"/>
              </a:rPr>
              <a:t> you will define behaviors at the data layer. This is great for changing when a column is required, setting a default value, or even showing or hiding a column based on a criteria. An example could be a table for tracking expenses. You could have a column for type of travel and then build a business rule that says if they choose automobile then the mileage column is required, else it is optional. This gives you great power to make sure you maintain data consistency in all scenarios.</a:t>
            </a:r>
          </a:p>
          <a:p>
            <a:pPr algn="l"/>
            <a:r>
              <a:rPr lang="en-US" b="1" i="0" dirty="0">
                <a:solidFill>
                  <a:srgbClr val="171717"/>
                </a:solidFill>
                <a:effectLst/>
                <a:latin typeface="Segoe UI" panose="020B0502040204020203" pitchFamily="34" charset="0"/>
              </a:rPr>
              <a:t>Business Process Flows</a:t>
            </a:r>
            <a:r>
              <a:rPr lang="en-US" b="0" i="0" dirty="0">
                <a:solidFill>
                  <a:srgbClr val="171717"/>
                </a:solidFill>
                <a:effectLst/>
                <a:latin typeface="Segoe UI" panose="020B0502040204020203" pitchFamily="34" charset="0"/>
              </a:rPr>
              <a:t> are used to guide users through using your app. These workflows can provide visuals on next steps based on the status of the data and facilitate other actions that you want to occur as the user uses the app. Business Process Flows let you bring automation to your app and make it more of a guided experience than just a place to enter data.</a:t>
            </a:r>
          </a:p>
          <a:p>
            <a:pPr algn="l"/>
            <a:r>
              <a:rPr lang="en-US" b="1" i="0" dirty="0">
                <a:solidFill>
                  <a:srgbClr val="171717"/>
                </a:solidFill>
                <a:effectLst/>
                <a:latin typeface="Segoe UI" panose="020B0502040204020203" pitchFamily="34" charset="0"/>
              </a:rPr>
              <a:t>Output</a:t>
            </a:r>
          </a:p>
          <a:p>
            <a:pPr algn="l"/>
            <a:r>
              <a:rPr lang="en-US" b="0" i="0" dirty="0">
                <a:solidFill>
                  <a:srgbClr val="171717"/>
                </a:solidFill>
                <a:effectLst/>
                <a:latin typeface="Segoe UI" panose="020B0502040204020203" pitchFamily="34" charset="0"/>
              </a:rPr>
              <a:t>A common output need for apps is to visualize the data. For this requirement, you can implement Dashboards with custom filters and visual graphics to tie all of this data together right in your app. When creating your Dashboards, make sure it’s simple for your users to consume without overwhelming them with all the data. Provide high-level snapshots of your data and allow them to use filters to dive deeper into the data if needed.</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63294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000000"/>
                </a:solidFill>
                <a:effectLst/>
                <a:latin typeface="Times New Roman" panose="02020603050405020304" pitchFamily="18" charset="0"/>
              </a:rPr>
              <a:t>It is also important to know about the different App accelerators and third-party solutions available to you. Depending on the industry you are in, Health, Financial, Banking, Education, Non- Profit, Automotive, or Media, Microsoft has released a number of accelerators or foundational components to assist you with quickly standing up your solution. For more information, see </a:t>
            </a:r>
            <a:r>
              <a:rPr lang="en-US" altLang="zh-CN" b="0" i="0" dirty="0">
                <a:effectLst/>
                <a:latin typeface="Times New Roman" panose="02020603050405020304" pitchFamily="18" charset="0"/>
                <a:hlinkClick r:id="rId3"/>
              </a:rPr>
              <a:t>Industry accelerators overview</a:t>
            </a:r>
            <a:r>
              <a:rPr lang="en-US" altLang="zh-CN" b="0" i="0" dirty="0">
                <a:solidFill>
                  <a:srgbClr val="000000"/>
                </a:solidFill>
                <a:effectLst/>
                <a:latin typeface="Times New Roman" panose="02020603050405020304" pitchFamily="18" charset="0"/>
              </a:rPr>
              <a:t> in the student manual reference link.</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11/29/2022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253784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11/29/2022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02305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https://docs.microsoft.com/en-us/learn/modules/get-started-with-model-driven-apps-in-powerapps/3-create-a-model-driven-app</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11/29/2022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16257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dirty="0"/>
              <a:t>Link: https://docs.microsoft.com/en-us/learn/modules/intro-business-process-flows/
</a:t>
            </a:r>
            <a:r>
              <a:rPr lang="en-US" b="1" i="0" dirty="0">
                <a:solidFill>
                  <a:srgbClr val="204262"/>
                </a:solidFill>
                <a:effectLst/>
                <a:latin typeface="Times New Roman" panose="02020603050405020304" pitchFamily="18" charset="0"/>
              </a:rPr>
              <a:t>Incorporate business process flows</a:t>
            </a:r>
          </a:p>
          <a:p>
            <a:pPr algn="l"/>
            <a:r>
              <a:rPr lang="en-US" b="0" i="0" dirty="0">
                <a:solidFill>
                  <a:srgbClr val="000000"/>
                </a:solidFill>
                <a:effectLst/>
                <a:latin typeface="Times New Roman" panose="02020603050405020304" pitchFamily="18" charset="0"/>
              </a:rPr>
              <a:t>You can help ensure that people enter data consistently and follow the same steps every time they work with a customer by creating a business process flow.</a:t>
            </a:r>
          </a:p>
          <a:p>
            <a:pPr algn="l"/>
            <a:r>
              <a:rPr lang="en-US" b="0" i="0" dirty="0">
                <a:solidFill>
                  <a:srgbClr val="000000"/>
                </a:solidFill>
                <a:effectLst/>
                <a:latin typeface="Times New Roman" panose="02020603050405020304" pitchFamily="18" charset="0"/>
              </a:rPr>
              <a:t>For example, you might want to create a business process flow to have everyone handle customer service requests the same way, or to require that people get approval for an invoice before submitting an order. Business process flows use the same underlying technology as other processes, but the capabilities that they provide are very different from other features that use processes. We will cover it in details in the Power Automate module.</a:t>
            </a:r>
            <a:endParaRPr lang="en-US" dirty="0"/>
          </a:p>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Exercise or potential demo</a:t>
            </a:r>
          </a:p>
          <a:p>
            <a:r>
              <a:rPr lang="en-US" altLang="zh-CN" dirty="0">
                <a:hlinkClick r:id="rId3"/>
              </a:rPr>
              <a:t>https://docs.microsoft.com/en-us/learn/modules/get-started-with-model-driven-apps-in-powerapps/5b-create-model-driven-application</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11/29/2022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457972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r>
              <a:rPr lang="en-US"/>
              <a:t>This module </a:t>
            </a:r>
            <a:r>
              <a:rPr lang="en-US" dirty="0"/>
              <a:t>is an add-on for exam coverage purposes</a:t>
            </a:r>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extLst>
      <p:ext uri="{BB962C8B-B14F-4D97-AF65-F5344CB8AC3E}">
        <p14:creationId xmlns:p14="http://schemas.microsoft.com/office/powerpoint/2010/main" val="16207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Solutions are containers that track and manage customizations in a Dataverse environment</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If you have multiple environments, each would have their own set of solutions. Solutions can include table metadata, forms, views, business rules, processes definitions and other assets required to run the app; including components created by developers like scripts or compiled code. </a:t>
            </a:r>
          </a:p>
          <a:p>
            <a:endParaRPr lang="en-US" dirty="0"/>
          </a:p>
          <a:p>
            <a:r>
              <a:rPr lang="en-US" sz="882" kern="1200" dirty="0">
                <a:solidFill>
                  <a:schemeClr val="tx1"/>
                </a:solidFill>
                <a:effectLst/>
                <a:latin typeface="Segoe UI Light" pitchFamily="34" charset="0"/>
                <a:ea typeface="+mn-ea"/>
                <a:cs typeface="+mn-cs"/>
              </a:rPr>
              <a:t>when you have a Dynamics 365 application like Sales or Service those are installed using the same solution framework. 3</a:t>
            </a:r>
            <a:r>
              <a:rPr lang="en-US" sz="882" kern="1200" baseline="30000" dirty="0">
                <a:solidFill>
                  <a:schemeClr val="tx1"/>
                </a:solidFill>
                <a:effectLst/>
                <a:latin typeface="Segoe UI Light" pitchFamily="34" charset="0"/>
                <a:ea typeface="+mn-ea"/>
                <a:cs typeface="+mn-cs"/>
              </a:rPr>
              <a:t>rd</a:t>
            </a:r>
            <a:r>
              <a:rPr lang="en-US" sz="882" kern="1200" dirty="0">
                <a:solidFill>
                  <a:schemeClr val="tx1"/>
                </a:solidFill>
                <a:effectLst/>
                <a:latin typeface="Segoe UI Light" pitchFamily="34" charset="0"/>
                <a:ea typeface="+mn-ea"/>
                <a:cs typeface="+mn-cs"/>
              </a:rPr>
              <a:t> party ISVs also ship their products using solutions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271360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is app in a day scenario</a:t>
            </a:r>
          </a:p>
        </p:txBody>
      </p:sp>
      <p:sp>
        <p:nvSpPr>
          <p:cNvPr id="4" name="Slide Number Placeholder 3"/>
          <p:cNvSpPr>
            <a:spLocks noGrp="1"/>
          </p:cNvSpPr>
          <p:nvPr>
            <p:ph type="sldNum" sz="quarter" idx="5"/>
          </p:nvPr>
        </p:nvSpPr>
        <p:spPr/>
        <p:txBody>
          <a:bodyPr/>
          <a:lstStyle/>
          <a:p>
            <a:fld id="{8CEEC488-DFA6-44D4-AFB0-C242488D84E3}" type="slidenum">
              <a:rPr lang="en-US" smtClean="0"/>
              <a:t>43</a:t>
            </a:fld>
            <a:endParaRPr lang="en-US"/>
          </a:p>
        </p:txBody>
      </p:sp>
    </p:spTree>
    <p:extLst>
      <p:ext uri="{BB962C8B-B14F-4D97-AF65-F5344CB8AC3E}">
        <p14:creationId xmlns:p14="http://schemas.microsoft.com/office/powerpoint/2010/main" val="2118818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45000" lnSpcReduction="20000"/>
          </a:bodyPr>
          <a:lstStyle/>
          <a:p>
            <a:r>
              <a:rPr sz="1400" dirty="0"/>
              <a:t>Whether you are building a canvas app or a model-driven app, </a:t>
            </a:r>
            <a:r>
              <a:rPr lang="en-US" sz="1400" dirty="0"/>
              <a:t>Dataverse </a:t>
            </a:r>
            <a:r>
              <a:rPr sz="1400" dirty="0"/>
              <a:t>is the ideal data source because it is the foundational data source of Power Platform. As a result, you will experience the most functionality, the deepest integrations, the most features, and the best ease-of-use of any available data sources. From simple web-based data design to robust, role-based security, </a:t>
            </a:r>
            <a:r>
              <a:rPr lang="en-US" sz="1400" dirty="0"/>
              <a:t>Dataverse </a:t>
            </a:r>
            <a:r>
              <a:rPr sz="1400" dirty="0"/>
              <a:t>is a straightforward platform that you can use to begin designing your data structures and helping to keep them safe. Then, with your data in place, you have rich integration capabilities from Power Apps and the rest of Power Platform. Additionally, by applying business rules, you can trust that your business integrity will be maintained no matter what tool you use to interact with the data.</a:t>
            </a:r>
          </a:p>
          <a:p>
            <a:r>
              <a:rPr sz="1400" dirty="0"/>
              <a:t>
Another benefit of using </a:t>
            </a:r>
            <a:r>
              <a:rPr lang="en-US" sz="1400" dirty="0"/>
              <a:t>Dataverse </a:t>
            </a:r>
            <a:r>
              <a:rPr sz="1400" dirty="0"/>
              <a:t>is that all of your data is stored in </a:t>
            </a:r>
            <a:r>
              <a:rPr lang="en-US" sz="1400" dirty="0"/>
              <a:t>tables</a:t>
            </a:r>
            <a:r>
              <a:rPr sz="1400" dirty="0"/>
              <a:t>. </a:t>
            </a:r>
            <a:r>
              <a:rPr lang="en-US" sz="1400" dirty="0"/>
              <a:t>A table</a:t>
            </a:r>
            <a:r>
              <a:rPr sz="1400" dirty="0"/>
              <a:t> is a set of </a:t>
            </a:r>
            <a:r>
              <a:rPr lang="en-US" sz="1400" dirty="0"/>
              <a:t>row</a:t>
            </a:r>
            <a:r>
              <a:rPr sz="1400" dirty="0"/>
              <a:t>s that is used to store data, similar to how a table stores data within a database. </a:t>
            </a:r>
            <a:r>
              <a:rPr lang="en-US" sz="1400" dirty="0"/>
              <a:t>Dataverse </a:t>
            </a:r>
            <a:r>
              <a:rPr sz="1400" dirty="0"/>
              <a:t>includes a base set of standard </a:t>
            </a:r>
            <a:r>
              <a:rPr lang="en-US" sz="1400" dirty="0"/>
              <a:t>tables</a:t>
            </a:r>
            <a:r>
              <a:rPr sz="1400" dirty="0"/>
              <a:t> that cover typical scenarios, but you can also create custom </a:t>
            </a:r>
            <a:r>
              <a:rPr lang="en-US" sz="1400" dirty="0"/>
              <a:t>tables</a:t>
            </a:r>
            <a:r>
              <a:rPr sz="1400" dirty="0"/>
              <a:t> that are specific to your organization. Standard and custom </a:t>
            </a:r>
            <a:r>
              <a:rPr lang="en-US" sz="1400" dirty="0"/>
              <a:t>tables</a:t>
            </a:r>
            <a:r>
              <a:rPr sz="1400" dirty="0"/>
              <a:t> within </a:t>
            </a:r>
            <a:r>
              <a:rPr lang="en-US" sz="1400" dirty="0"/>
              <a:t>Dataverse</a:t>
            </a:r>
            <a:r>
              <a:rPr sz="1400" dirty="0"/>
              <a:t> help provide a secure and cloud-based storage option for your data. </a:t>
            </a:r>
            <a:r>
              <a:rPr lang="en-US" sz="1400" dirty="0"/>
              <a:t>Tables</a:t>
            </a:r>
            <a:r>
              <a:rPr sz="1400" dirty="0"/>
              <a:t> allow you to create a business-focused definition of your organization's data for use within apps.</a:t>
            </a:r>
          </a:p>
          <a:p>
            <a:r>
              <a:rPr sz="1400" dirty="0"/>
              <a:t>
Some benefits of using </a:t>
            </a:r>
            <a:r>
              <a:rPr lang="en-US" sz="1400" dirty="0"/>
              <a:t>Dataverse </a:t>
            </a:r>
            <a:r>
              <a:rPr sz="1400" dirty="0"/>
              <a:t>and its </a:t>
            </a:r>
            <a:r>
              <a:rPr lang="en-US" sz="1400" dirty="0"/>
              <a:t>tables</a:t>
            </a:r>
            <a:r>
              <a:rPr sz="1400" dirty="0"/>
              <a:t> include:</a:t>
            </a:r>
          </a:p>
          <a:p>
            <a:r>
              <a:rPr sz="1400" dirty="0"/>
              <a:t>
Simple to manage - Both the metadata and data are stored in the cloud so that you're confident about the details of how they're stored.</a:t>
            </a:r>
          </a:p>
          <a:p>
            <a:r>
              <a:rPr sz="1400" dirty="0"/>
              <a:t>
Helps secure your data - Data is stored so that users can see it only if you grant them access. Role-based security allows you to control access to </a:t>
            </a:r>
            <a:r>
              <a:rPr lang="en-US" sz="1400" dirty="0"/>
              <a:t>tables</a:t>
            </a:r>
            <a:r>
              <a:rPr sz="1400" dirty="0"/>
              <a:t> for different users within your organization.</a:t>
            </a:r>
          </a:p>
          <a:p>
            <a:r>
              <a:rPr sz="1400" dirty="0"/>
              <a:t>
Access your Dynamics 365 data - If you use Dynamics 365, data from your Dynamics 365 application is also stored within </a:t>
            </a:r>
            <a:r>
              <a:rPr lang="en-US" sz="1400" dirty="0"/>
              <a:t>Dataverse</a:t>
            </a:r>
            <a:r>
              <a:rPr sz="1400" dirty="0"/>
              <a:t>, allowing you to quickly build apps that use your Dynamics 365 data and extend your apps by using Power Apps.</a:t>
            </a:r>
          </a:p>
          <a:p>
            <a:r>
              <a:rPr sz="1400" dirty="0"/>
              <a:t>
Rich metadata - Data types and relationships are used directly within Power Apps.</a:t>
            </a:r>
          </a:p>
          <a:p>
            <a:r>
              <a:rPr sz="1400" dirty="0"/>
              <a:t>
Logic and validation - Define calculated </a:t>
            </a:r>
            <a:r>
              <a:rPr lang="en-US" sz="1400" dirty="0"/>
              <a:t>column</a:t>
            </a:r>
            <a:r>
              <a:rPr sz="1400" dirty="0"/>
              <a:t>s, business rules, workflows, and business process flows to ensure data quality and drive business processes.</a:t>
            </a:r>
          </a:p>
          <a:p>
            <a:r>
              <a:rPr sz="1400" dirty="0"/>
              <a:t>
Productivity tools - </a:t>
            </a:r>
            <a:r>
              <a:rPr lang="en-US" sz="1400" dirty="0"/>
              <a:t>Tables</a:t>
            </a:r>
            <a:r>
              <a:rPr sz="1400" dirty="0"/>
              <a:t> are available within the add-ins for Microsoft Excel to increase productivity and ensure data accessibility.</a:t>
            </a:r>
          </a:p>
          <a:p>
            <a:r>
              <a:rPr sz="1400" dirty="0"/>
              <a:t>
Simple to manage - Both the metadata and data are stored in the cloud so that you're confident about the details of how they're stored.</a:t>
            </a:r>
          </a:p>
          <a:p>
            <a:r>
              <a:rPr sz="1400" dirty="0"/>
              <a:t>
Helps secure your data - Data is stored so that users can see it only if you grant them access. Role-based security allows you to control access to </a:t>
            </a:r>
            <a:r>
              <a:rPr lang="en-US" sz="1400" dirty="0"/>
              <a:t>tables</a:t>
            </a:r>
            <a:r>
              <a:rPr sz="1400" dirty="0"/>
              <a:t> for different users within your organization.</a:t>
            </a:r>
          </a:p>
          <a:p>
            <a:r>
              <a:rPr sz="1400" dirty="0"/>
              <a:t>
Access your Dynamics 365 data - If you use Dynamics 365, data from your Dynamics 365 application is also stored within </a:t>
            </a:r>
            <a:r>
              <a:rPr lang="en-US" sz="1400" dirty="0"/>
              <a:t>Dataverse</a:t>
            </a:r>
            <a:r>
              <a:rPr sz="1400" dirty="0"/>
              <a:t>, allowing you to quickly build apps that use your Dynamics 365 data and extend your apps by using Power Apps.</a:t>
            </a:r>
          </a:p>
          <a:p>
            <a:r>
              <a:rPr sz="1400" dirty="0"/>
              <a:t>
Rich metadata - Data types and relationships are used directly within Power Apps.</a:t>
            </a:r>
          </a:p>
          <a:p>
            <a:r>
              <a:rPr sz="1400" dirty="0"/>
              <a:t>
Logic and validation - Define calculated </a:t>
            </a:r>
            <a:r>
              <a:rPr lang="en-US" sz="1400" dirty="0"/>
              <a:t>column</a:t>
            </a:r>
            <a:r>
              <a:rPr sz="1400" dirty="0"/>
              <a:t>s, business rules, workflows, and business process flows to ensure data quality and drive business processes.</a:t>
            </a:r>
          </a:p>
          <a:p>
            <a:r>
              <a:rPr sz="1400" dirty="0"/>
              <a:t>
Productivity tools - </a:t>
            </a:r>
            <a:r>
              <a:rPr lang="en-US" sz="1400" dirty="0"/>
              <a:t>Tables</a:t>
            </a:r>
            <a:r>
              <a:rPr sz="1400" dirty="0"/>
              <a:t> are available within the add-ins for Microsoft Excel to increase productivity and ensure data accessibility.</a:t>
            </a:r>
          </a:p>
          <a:p>
            <a:r>
              <a:rPr sz="1400" dirty="0"/>
              <a:t>
Now that you have a better understanding of how </a:t>
            </a:r>
            <a:r>
              <a:rPr lang="en-US" sz="1400" dirty="0"/>
              <a:t>Dataverse </a:t>
            </a:r>
            <a:r>
              <a:rPr sz="1400" dirty="0"/>
              <a:t>works and are aware of some of the benefits, you can now explore how these benefits can be applied in a model-driven app.</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extLst>
      <p:ext uri="{BB962C8B-B14F-4D97-AF65-F5344CB8AC3E}">
        <p14:creationId xmlns:p14="http://schemas.microsoft.com/office/powerpoint/2010/main" val="3508198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Prescribed method is to deploy managed solutions. You should ensure that you have unmanaged solutions in a form of source control and not rely on the dev environment as source control.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748056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making changes or creating new components you should always start from within the custom solution you created for your project."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6:33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319643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900" dirty="0"/>
          </a:p>
        </p:txBody>
      </p:sp>
      <p:sp>
        <p:nvSpPr>
          <p:cNvPr id="4" name="Slide Number Placeholder 3"/>
          <p:cNvSpPr>
            <a:spLocks noGrp="1"/>
          </p:cNvSpPr>
          <p:nvPr>
            <p:ph type="sldNum" sz="quarter" idx="5"/>
          </p:nvPr>
        </p:nvSpPr>
        <p:spPr/>
        <p:txBody>
          <a:bodyPr/>
          <a:lstStyle/>
          <a:p>
            <a:fld id="{D02EF398-ADA1-49AA-A616-1AF64553FE49}" type="slidenum">
              <a:rPr lang="en-US" smtClean="0"/>
              <a:t>46</a:t>
            </a:fld>
            <a:endParaRPr lang="en-US"/>
          </a:p>
        </p:txBody>
      </p:sp>
    </p:spTree>
    <p:extLst>
      <p:ext uri="{BB962C8B-B14F-4D97-AF65-F5344CB8AC3E}">
        <p14:creationId xmlns:p14="http://schemas.microsoft.com/office/powerpoint/2010/main" val="339768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Link to student courseware on Learn</a:t>
            </a:r>
          </a:p>
          <a:p>
            <a:r>
              <a:rPr lang="en-US" dirty="0">
                <a:solidFill>
                  <a:schemeClr val="accent2"/>
                </a:solidFill>
              </a:rPr>
              <a:t>https://learn.microsoft.com/en-us/training/modules/create-manage-fields-within-entity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650582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r>
              <a:rPr lang="en-US" sz="1200" b="1" i="0" kern="1200" dirty="0">
                <a:solidFill>
                  <a:schemeClr val="tx1"/>
                </a:solidFill>
                <a:effectLst/>
                <a:latin typeface="+mn-lt"/>
                <a:ea typeface="+mn-ea"/>
                <a:cs typeface="+mn-cs"/>
              </a:rPr>
              <a:t>Text</a:t>
            </a:r>
            <a:r>
              <a:rPr lang="en-US" sz="1200" b="0" i="0" kern="1200" dirty="0">
                <a:solidFill>
                  <a:schemeClr val="tx1"/>
                </a:solidFill>
                <a:effectLst/>
                <a:latin typeface="+mn-lt"/>
                <a:ea typeface="+mn-ea"/>
                <a:cs typeface="+mn-cs"/>
              </a:rPr>
              <a:t> - A text value intended to be displayed in a single-line text box.</a:t>
            </a:r>
          </a:p>
          <a:p>
            <a:r>
              <a:rPr lang="en-US" sz="1200" b="1" i="0" kern="1200" dirty="0">
                <a:solidFill>
                  <a:schemeClr val="tx1"/>
                </a:solidFill>
                <a:effectLst/>
                <a:latin typeface="+mn-lt"/>
                <a:ea typeface="+mn-ea"/>
                <a:cs typeface="+mn-cs"/>
              </a:rPr>
              <a:t>Text Area</a:t>
            </a:r>
            <a:r>
              <a:rPr lang="en-US" sz="1200" b="0" i="0" kern="1200" dirty="0">
                <a:solidFill>
                  <a:schemeClr val="tx1"/>
                </a:solidFill>
                <a:effectLst/>
                <a:latin typeface="+mn-lt"/>
                <a:ea typeface="+mn-ea"/>
                <a:cs typeface="+mn-cs"/>
              </a:rPr>
              <a:t> - A text value intended to be displayed in a multi-line text box. If you require more than 4,000 characters, use a Multiline Text data type.</a:t>
            </a:r>
          </a:p>
          <a:p>
            <a:r>
              <a:rPr lang="en-US" sz="1200" b="1" i="0" kern="1200" dirty="0">
                <a:solidFill>
                  <a:schemeClr val="tx1"/>
                </a:solidFill>
                <a:effectLst/>
                <a:latin typeface="+mn-lt"/>
                <a:ea typeface="+mn-ea"/>
                <a:cs typeface="+mn-cs"/>
              </a:rPr>
              <a:t>Email</a:t>
            </a:r>
            <a:r>
              <a:rPr lang="en-US" sz="1200" b="0" i="0" kern="1200" dirty="0">
                <a:solidFill>
                  <a:schemeClr val="tx1"/>
                </a:solidFill>
                <a:effectLst/>
                <a:latin typeface="+mn-lt"/>
                <a:ea typeface="+mn-ea"/>
                <a:cs typeface="+mn-cs"/>
              </a:rPr>
              <a:t> - A text value that is validated as an email address and rendered as a </a:t>
            </a:r>
            <a:r>
              <a:rPr lang="en-US" sz="1200" b="0" i="0" kern="1200" dirty="0" err="1">
                <a:solidFill>
                  <a:schemeClr val="tx1"/>
                </a:solidFill>
                <a:effectLst/>
                <a:latin typeface="+mn-lt"/>
                <a:ea typeface="+mn-ea"/>
                <a:cs typeface="+mn-cs"/>
              </a:rPr>
              <a:t>mailto</a:t>
            </a:r>
            <a:r>
              <a:rPr lang="en-US" sz="1200" b="0" i="0" kern="1200" dirty="0">
                <a:solidFill>
                  <a:schemeClr val="tx1"/>
                </a:solidFill>
                <a:effectLst/>
                <a:latin typeface="+mn-lt"/>
                <a:ea typeface="+mn-ea"/>
                <a:cs typeface="+mn-cs"/>
              </a:rPr>
              <a:t> link in the column.</a:t>
            </a:r>
          </a:p>
          <a:p>
            <a:r>
              <a:rPr lang="en-US" sz="1200" b="1" i="0" kern="1200" dirty="0">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 A text value that is validated as a URL and rendered as a link to open the URL.</a:t>
            </a:r>
          </a:p>
          <a:p>
            <a:r>
              <a:rPr lang="en-US" sz="1200" b="1" i="0" kern="1200" dirty="0">
                <a:solidFill>
                  <a:schemeClr val="tx1"/>
                </a:solidFill>
                <a:effectLst/>
                <a:latin typeface="+mn-lt"/>
                <a:ea typeface="+mn-ea"/>
                <a:cs typeface="+mn-cs"/>
              </a:rPr>
              <a:t>Ticker Symbol</a:t>
            </a:r>
            <a:r>
              <a:rPr lang="en-US" sz="1200" b="0" i="0" kern="1200" dirty="0">
                <a:solidFill>
                  <a:schemeClr val="tx1"/>
                </a:solidFill>
                <a:effectLst/>
                <a:latin typeface="+mn-lt"/>
                <a:ea typeface="+mn-ea"/>
                <a:cs typeface="+mn-cs"/>
              </a:rPr>
              <a:t> - A text value for a ticker symbol that will display a link that will open to show a quote for the stock ticker symbol.</a:t>
            </a:r>
          </a:p>
          <a:p>
            <a:r>
              <a:rPr lang="en-US" sz="1200" b="1" i="0" kern="1200" dirty="0">
                <a:solidFill>
                  <a:schemeClr val="tx1"/>
                </a:solidFill>
                <a:effectLst/>
                <a:latin typeface="+mn-lt"/>
                <a:ea typeface="+mn-ea"/>
                <a:cs typeface="+mn-cs"/>
              </a:rPr>
              <a:t>Phone</a:t>
            </a:r>
            <a:r>
              <a:rPr lang="en-US" sz="1200" b="0" i="0" kern="1200" dirty="0">
                <a:solidFill>
                  <a:schemeClr val="tx1"/>
                </a:solidFill>
                <a:effectLst/>
                <a:latin typeface="+mn-lt"/>
                <a:ea typeface="+mn-ea"/>
                <a:cs typeface="+mn-cs"/>
              </a:rPr>
              <a:t> - A text value that is validated as a phone number rendered as a link to initiate a phone call by using Skype.</a:t>
            </a:r>
          </a:p>
          <a:p>
            <a:r>
              <a:rPr lang="en-US" sz="1200" b="1" i="0" kern="1200" dirty="0">
                <a:solidFill>
                  <a:schemeClr val="tx1"/>
                </a:solidFill>
                <a:effectLst/>
                <a:latin typeface="+mn-lt"/>
                <a:ea typeface="+mn-ea"/>
                <a:cs typeface="+mn-cs"/>
              </a:rPr>
              <a:t>Whole Number</a:t>
            </a:r>
            <a:r>
              <a:rPr lang="en-US" sz="1200" b="0" i="0" kern="1200" dirty="0">
                <a:solidFill>
                  <a:schemeClr val="tx1"/>
                </a:solidFill>
                <a:effectLst/>
                <a:latin typeface="+mn-lt"/>
                <a:ea typeface="+mn-ea"/>
                <a:cs typeface="+mn-cs"/>
              </a:rPr>
              <a:t> - A number value presented in a text box.</a:t>
            </a:r>
          </a:p>
          <a:p>
            <a:r>
              <a:rPr lang="en-US" sz="1200" b="1" i="0" kern="1200" dirty="0">
                <a:solidFill>
                  <a:schemeClr val="tx1"/>
                </a:solidFill>
                <a:effectLst/>
                <a:latin typeface="+mn-lt"/>
                <a:ea typeface="+mn-ea"/>
                <a:cs typeface="+mn-cs"/>
              </a:rPr>
              <a:t>Duration</a:t>
            </a:r>
            <a:r>
              <a:rPr lang="en-US" sz="1200" b="0" i="0" kern="1200" dirty="0">
                <a:solidFill>
                  <a:schemeClr val="tx1"/>
                </a:solidFill>
                <a:effectLst/>
                <a:latin typeface="+mn-lt"/>
                <a:ea typeface="+mn-ea"/>
                <a:cs typeface="+mn-cs"/>
              </a:rPr>
              <a:t> - A number value presented as a drop-down list that contains time intervals. A user can select a value from the list or type an integer value that represents the number of minutes.</a:t>
            </a:r>
          </a:p>
          <a:p>
            <a:r>
              <a:rPr lang="en-US" sz="1200" b="1" i="0" kern="1200" dirty="0" err="1">
                <a:solidFill>
                  <a:schemeClr val="tx1"/>
                </a:solidFill>
                <a:effectLst/>
                <a:latin typeface="+mn-lt"/>
                <a:ea typeface="+mn-ea"/>
                <a:cs typeface="+mn-cs"/>
              </a:rPr>
              <a:t>Timezone</a:t>
            </a:r>
            <a:r>
              <a:rPr lang="en-US" sz="1200" b="0" i="0" kern="1200" dirty="0">
                <a:solidFill>
                  <a:schemeClr val="tx1"/>
                </a:solidFill>
                <a:effectLst/>
                <a:latin typeface="+mn-lt"/>
                <a:ea typeface="+mn-ea"/>
                <a:cs typeface="+mn-cs"/>
              </a:rPr>
              <a:t> - A number value presented as a drop-down list that contains a list of time zones.</a:t>
            </a:r>
          </a:p>
          <a:p>
            <a:r>
              <a:rPr lang="en-US" sz="1200" b="1" i="0" kern="1200" dirty="0">
                <a:solidFill>
                  <a:schemeClr val="tx1"/>
                </a:solidFill>
                <a:effectLst/>
                <a:latin typeface="+mn-lt"/>
                <a:ea typeface="+mn-ea"/>
                <a:cs typeface="+mn-cs"/>
              </a:rPr>
              <a:t>Language</a:t>
            </a:r>
            <a:r>
              <a:rPr lang="en-US" sz="1200" b="0" i="0" kern="1200" dirty="0">
                <a:solidFill>
                  <a:schemeClr val="tx1"/>
                </a:solidFill>
                <a:effectLst/>
                <a:latin typeface="+mn-lt"/>
                <a:ea typeface="+mn-ea"/>
                <a:cs typeface="+mn-cs"/>
              </a:rPr>
              <a:t> - A number value presented as a drop-down list that contains a list of languages that have been enabled for the environment. If no other languages have been enabled, the base language will be the only option. The saved value is the Locale Identifier (LCID) value for the language.</a:t>
            </a:r>
          </a:p>
          <a:p>
            <a:r>
              <a:rPr lang="en-US" sz="1200" b="1" i="0" kern="1200" dirty="0">
                <a:solidFill>
                  <a:schemeClr val="tx1"/>
                </a:solidFill>
                <a:effectLst/>
                <a:latin typeface="+mn-lt"/>
                <a:ea typeface="+mn-ea"/>
                <a:cs typeface="+mn-cs"/>
              </a:rPr>
              <a:t>Currency</a:t>
            </a:r>
            <a:r>
              <a:rPr lang="en-US" sz="1200" b="0" i="0" kern="1200" dirty="0">
                <a:solidFill>
                  <a:schemeClr val="tx1"/>
                </a:solidFill>
                <a:effectLst/>
                <a:latin typeface="+mn-lt"/>
                <a:ea typeface="+mn-ea"/>
                <a:cs typeface="+mn-cs"/>
              </a:rPr>
              <a:t> - A money value for any currencies that are configured for the environment. You can set a level of precision, or you can choose to base the precision on a specific currency or a single standard precision that is used by the organization.</a:t>
            </a:r>
          </a:p>
          <a:p>
            <a:r>
              <a:rPr lang="en-US" sz="1200" b="1" i="0" kern="1200" dirty="0">
                <a:solidFill>
                  <a:schemeClr val="tx1"/>
                </a:solidFill>
                <a:effectLst/>
                <a:latin typeface="+mn-lt"/>
                <a:ea typeface="+mn-ea"/>
                <a:cs typeface="+mn-cs"/>
              </a:rPr>
              <a:t>Decimal Number</a:t>
            </a:r>
            <a:r>
              <a:rPr lang="en-US" sz="1200" b="0" i="0" kern="1200" dirty="0">
                <a:solidFill>
                  <a:schemeClr val="tx1"/>
                </a:solidFill>
                <a:effectLst/>
                <a:latin typeface="+mn-lt"/>
                <a:ea typeface="+mn-ea"/>
                <a:cs typeface="+mn-cs"/>
              </a:rPr>
              <a:t> - A decimal value with up to 10 points of precision. See </a:t>
            </a:r>
            <a:r>
              <a:rPr lang="en-US" sz="1200" b="0" i="0" u="none" strike="noStrike" kern="1200" dirty="0">
                <a:solidFill>
                  <a:schemeClr val="tx1"/>
                </a:solidFill>
                <a:effectLst/>
                <a:latin typeface="+mn-lt"/>
                <a:ea typeface="+mn-ea"/>
                <a:cs typeface="+mn-cs"/>
                <a:hlinkClick r:id="rId3"/>
              </a:rPr>
              <a:t>Using the right type of number</a:t>
            </a:r>
            <a:r>
              <a:rPr lang="en-US" sz="1200" b="0" i="0" kern="1200" dirty="0">
                <a:solidFill>
                  <a:schemeClr val="tx1"/>
                </a:solidFill>
                <a:effectLst/>
                <a:latin typeface="+mn-lt"/>
                <a:ea typeface="+mn-ea"/>
                <a:cs typeface="+mn-cs"/>
              </a:rPr>
              <a:t> for more information.</a:t>
            </a:r>
          </a:p>
          <a:p>
            <a:r>
              <a:rPr lang="en-US" sz="1200" b="1" i="0" kern="1200" dirty="0">
                <a:solidFill>
                  <a:schemeClr val="tx1"/>
                </a:solidFill>
                <a:effectLst/>
                <a:latin typeface="+mn-lt"/>
                <a:ea typeface="+mn-ea"/>
                <a:cs typeface="+mn-cs"/>
              </a:rPr>
              <a:t>Floating Point Number</a:t>
            </a:r>
            <a:r>
              <a:rPr lang="en-US" sz="1200" b="0" i="0" kern="1200" dirty="0">
                <a:solidFill>
                  <a:schemeClr val="tx1"/>
                </a:solidFill>
                <a:effectLst/>
                <a:latin typeface="+mn-lt"/>
                <a:ea typeface="+mn-ea"/>
                <a:cs typeface="+mn-cs"/>
              </a:rPr>
              <a:t> - A floating point number with up to 5 points of precision. See </a:t>
            </a:r>
            <a:r>
              <a:rPr lang="en-US" sz="1200" b="0" i="0" u="none" strike="noStrike" kern="1200" dirty="0">
                <a:solidFill>
                  <a:schemeClr val="tx1"/>
                </a:solidFill>
                <a:effectLst/>
                <a:latin typeface="+mn-lt"/>
                <a:ea typeface="+mn-ea"/>
                <a:cs typeface="+mn-cs"/>
                <a:hlinkClick r:id="rId3"/>
              </a:rPr>
              <a:t>Using the right type of number</a:t>
            </a:r>
            <a:r>
              <a:rPr lang="en-US" sz="1200" b="0" i="0" kern="1200" dirty="0">
                <a:solidFill>
                  <a:schemeClr val="tx1"/>
                </a:solidFill>
                <a:effectLst/>
                <a:latin typeface="+mn-lt"/>
                <a:ea typeface="+mn-ea"/>
                <a:cs typeface="+mn-cs"/>
              </a:rPr>
              <a:t> for more information.</a:t>
            </a:r>
          </a:p>
          <a:p>
            <a:r>
              <a:rPr lang="en-US" sz="1200" b="1" i="0" kern="1200" dirty="0">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 - Displays a single image for each row in the application. Each table can have one image column. The name that you enter when creating an image column will be ignored. Image columns are always named </a:t>
            </a:r>
            <a:r>
              <a:rPr lang="en-US" sz="1200" b="1" i="0" kern="1200" dirty="0" err="1">
                <a:solidFill>
                  <a:schemeClr val="tx1"/>
                </a:solidFill>
                <a:effectLst/>
                <a:latin typeface="+mn-lt"/>
                <a:ea typeface="+mn-ea"/>
                <a:cs typeface="+mn-cs"/>
              </a:rPr>
              <a:t>TableImage</a:t>
            </a:r>
            <a:r>
              <a:rPr lang="en-US" sz="1200" b="0" i="0" kern="1200" dirty="0">
                <a:solidFill>
                  <a:schemeClr val="tx1"/>
                </a:solidFill>
                <a:effectLst/>
                <a:latin typeface="+mn-lt"/>
                <a:ea typeface="+mn-ea"/>
                <a:cs typeface="+mn-cs"/>
              </a:rPr>
              <a:t>. You can only have one image column for each table.</a:t>
            </a:r>
          </a:p>
          <a:p>
            <a:r>
              <a:rPr lang="en-US" sz="1200" b="1" i="0" kern="1200" dirty="0">
                <a:solidFill>
                  <a:schemeClr val="tx1"/>
                </a:solidFill>
                <a:effectLst/>
                <a:latin typeface="+mn-lt"/>
                <a:ea typeface="+mn-ea"/>
                <a:cs typeface="+mn-cs"/>
              </a:rPr>
              <a:t>Choices</a:t>
            </a:r>
            <a:r>
              <a:rPr lang="en-US" sz="1200" b="0" i="0" kern="1200" dirty="0">
                <a:solidFill>
                  <a:schemeClr val="tx1"/>
                </a:solidFill>
                <a:effectLst/>
                <a:latin typeface="+mn-lt"/>
                <a:ea typeface="+mn-ea"/>
                <a:cs typeface="+mn-cs"/>
              </a:rPr>
              <a:t> - Displays a list of options where more than one option can be selected.</a:t>
            </a:r>
          </a:p>
          <a:p>
            <a:r>
              <a:rPr lang="en-US" sz="1200" b="1" i="0" kern="1200" dirty="0">
                <a:solidFill>
                  <a:schemeClr val="tx1"/>
                </a:solidFill>
                <a:effectLst/>
                <a:latin typeface="+mn-lt"/>
                <a:ea typeface="+mn-ea"/>
                <a:cs typeface="+mn-cs"/>
              </a:rPr>
              <a:t>Multiline Text</a:t>
            </a:r>
            <a:r>
              <a:rPr lang="en-US" sz="1200" b="0" i="0" kern="1200" dirty="0">
                <a:solidFill>
                  <a:schemeClr val="tx1"/>
                </a:solidFill>
                <a:effectLst/>
                <a:latin typeface="+mn-lt"/>
                <a:ea typeface="+mn-ea"/>
                <a:cs typeface="+mn-cs"/>
              </a:rPr>
              <a:t> - A text value intended to be displayed in a multi-line text box. This value is limited to a maximum of 1,048,576 characters. You can also set a lower Max Length.</a:t>
            </a:r>
          </a:p>
          <a:p>
            <a:r>
              <a:rPr lang="en-US" sz="1200" b="1" i="0" kern="1200" dirty="0">
                <a:solidFill>
                  <a:schemeClr val="tx1"/>
                </a:solidFill>
                <a:effectLst/>
                <a:latin typeface="+mn-lt"/>
                <a:ea typeface="+mn-ea"/>
                <a:cs typeface="+mn-cs"/>
              </a:rPr>
              <a:t>Choice</a:t>
            </a:r>
            <a:r>
              <a:rPr lang="en-US" sz="1200" b="0" i="0" kern="1200" dirty="0">
                <a:solidFill>
                  <a:schemeClr val="tx1"/>
                </a:solidFill>
                <a:effectLst/>
                <a:latin typeface="+mn-lt"/>
                <a:ea typeface="+mn-ea"/>
                <a:cs typeface="+mn-cs"/>
              </a:rPr>
              <a:t> - Displays a list of options where only one can be selected.</a:t>
            </a:r>
          </a:p>
          <a:p>
            <a:r>
              <a:rPr lang="en-US" sz="1200" b="1" i="0" kern="1200" dirty="0">
                <a:solidFill>
                  <a:schemeClr val="tx1"/>
                </a:solidFill>
                <a:effectLst/>
                <a:latin typeface="+mn-lt"/>
                <a:ea typeface="+mn-ea"/>
                <a:cs typeface="+mn-cs"/>
              </a:rPr>
              <a:t>Yes/No</a:t>
            </a:r>
            <a:r>
              <a:rPr lang="en-US" sz="1200" b="0" i="0" kern="1200" dirty="0">
                <a:solidFill>
                  <a:schemeClr val="tx1"/>
                </a:solidFill>
                <a:effectLst/>
                <a:latin typeface="+mn-lt"/>
                <a:ea typeface="+mn-ea"/>
                <a:cs typeface="+mn-cs"/>
              </a:rPr>
              <a:t> - Displays Yes/No where only one can be selected. You can choose which labels are displayed for each option. The default values are Yes and No.</a:t>
            </a:r>
          </a:p>
        </p:txBody>
      </p:sp>
      <p:sp>
        <p:nvSpPr>
          <p:cNvPr id="4" name="Slide Number Placeholder 3"/>
          <p:cNvSpPr>
            <a:spLocks noGrp="1"/>
          </p:cNvSpPr>
          <p:nvPr>
            <p:ph type="sldNum" sz="quarter" idx="10"/>
          </p:nvPr>
        </p:nvSpPr>
        <p:spPr/>
        <p:txBody>
          <a:bodyPr/>
          <a:lstStyle/>
          <a:p>
            <a:fld id="{6101C5E1-D8E9-464D-A93E-CE21651935A7}" type="slidenum">
              <a:rPr lang="en-US" smtClean="0"/>
              <a:t>49</a:t>
            </a:fld>
            <a:endParaRPr lang="en-US"/>
          </a:p>
        </p:txBody>
      </p:sp>
    </p:spTree>
    <p:extLst>
      <p:ext uri="{BB962C8B-B14F-4D97-AF65-F5344CB8AC3E}">
        <p14:creationId xmlns:p14="http://schemas.microsoft.com/office/powerpoint/2010/main" val="4088367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Simple:</a:t>
            </a:r>
            <a:r>
              <a:rPr lang="en-US" baseline="0" dirty="0"/>
              <a:t> What we had before previous versions, straight forward data columns</a:t>
            </a:r>
          </a:p>
          <a:p>
            <a:r>
              <a:rPr lang="en-US" baseline="0" dirty="0"/>
              <a:t>Calculated: Values calculated with expression for columns on current and parent row</a:t>
            </a:r>
          </a:p>
          <a:p>
            <a:r>
              <a:rPr lang="en-US" baseline="0" dirty="0"/>
              <a:t>Rollup: Values are calculated by querying child rows of a 1:N relationship</a:t>
            </a:r>
            <a:endParaRPr lang="en-US" dirty="0"/>
          </a:p>
        </p:txBody>
      </p:sp>
    </p:spTree>
    <p:extLst>
      <p:ext uri="{BB962C8B-B14F-4D97-AF65-F5344CB8AC3E}">
        <p14:creationId xmlns:p14="http://schemas.microsoft.com/office/powerpoint/2010/main" val="622115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Now supports Date and Time values back to 1/1/1753</a:t>
            </a:r>
          </a:p>
          <a:p>
            <a:pPr marL="0" indent="0">
              <a:buNone/>
            </a:pPr>
            <a:r>
              <a:rPr lang="en-US" dirty="0"/>
              <a:t>You can quiz the audience: where 1/1/1753 in </a:t>
            </a:r>
            <a:r>
              <a:rPr lang="en-US" baseline="0" dirty="0"/>
              <a:t>Dynamics 365</a:t>
            </a:r>
            <a:r>
              <a:rPr lang="en-US" dirty="0"/>
              <a:t> is not enough and what to do? E.g. birthdays of famous people, real estate in Europe</a:t>
            </a:r>
          </a:p>
          <a:p>
            <a:pPr marL="0" indent="0">
              <a:buNone/>
            </a:pPr>
            <a:r>
              <a:rPr lang="en-US" dirty="0"/>
              <a:t>Per https://technet.microsoft.com/en-us/library/dn946904.aspx that "In the user interface (UI), you can change certain out-of-the-box table column’s behavior from the User Local to Date Only"</a:t>
            </a:r>
          </a:p>
        </p:txBody>
      </p:sp>
    </p:spTree>
    <p:extLst>
      <p:ext uri="{BB962C8B-B14F-4D97-AF65-F5344CB8AC3E}">
        <p14:creationId xmlns:p14="http://schemas.microsoft.com/office/powerpoint/2010/main" val="1386472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You can rollup "simple" calculated columns, e.g. calculated columns that include non-deterministic functions cannot be rolled up</a:t>
            </a:r>
          </a:p>
          <a:p>
            <a:pPr marL="0" indent="0">
              <a:buNone/>
            </a:pPr>
            <a:endParaRPr lang="en-US" dirty="0"/>
          </a:p>
        </p:txBody>
      </p:sp>
    </p:spTree>
    <p:extLst>
      <p:ext uri="{BB962C8B-B14F-4D97-AF65-F5344CB8AC3E}">
        <p14:creationId xmlns:p14="http://schemas.microsoft.com/office/powerpoint/2010/main" val="3796898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Data within </a:t>
            </a:r>
            <a:r>
              <a:rPr lang="en-US" dirty="0"/>
              <a:t>Dataverse </a:t>
            </a:r>
            <a:r>
              <a:rPr dirty="0"/>
              <a:t>is stored within a set of </a:t>
            </a:r>
            <a:r>
              <a:rPr lang="en-US" dirty="0"/>
              <a:t>row</a:t>
            </a:r>
            <a:r>
              <a:rPr dirty="0"/>
              <a:t>s called </a:t>
            </a:r>
            <a:r>
              <a:rPr lang="en-US" dirty="0"/>
              <a:t>tables</a:t>
            </a:r>
            <a:r>
              <a:rPr dirty="0"/>
              <a:t>. </a:t>
            </a:r>
            <a:r>
              <a:rPr lang="en-US" dirty="0"/>
              <a:t>A table</a:t>
            </a:r>
            <a:r>
              <a:rPr dirty="0"/>
              <a:t> is a set of </a:t>
            </a:r>
            <a:r>
              <a:rPr lang="en-US" dirty="0"/>
              <a:t>row</a:t>
            </a:r>
            <a:r>
              <a:rPr dirty="0"/>
              <a:t>s used to store data, similar to how a table stores data within a database.</a:t>
            </a:r>
          </a:p>
          <a:p>
            <a:r>
              <a:rPr dirty="0"/>
              <a:t>
</a:t>
            </a:r>
            <a:r>
              <a:rPr lang="en-US" dirty="0"/>
              <a:t>Dataverse </a:t>
            </a:r>
            <a:r>
              <a:rPr dirty="0"/>
              <a:t>includes a base set of standard </a:t>
            </a:r>
            <a:r>
              <a:rPr lang="en-US" dirty="0"/>
              <a:t>tables</a:t>
            </a:r>
            <a:r>
              <a:rPr dirty="0"/>
              <a:t> that support common business scenarios that connect to Dynamics 365 application data. You can also create custom </a:t>
            </a:r>
            <a:r>
              <a:rPr lang="en-US" dirty="0"/>
              <a:t>tables</a:t>
            </a:r>
            <a:r>
              <a:rPr dirty="0"/>
              <a:t> specific to your organization and populate them with data that you import from lists in SharePoint, from Excel, or from </a:t>
            </a:r>
            <a:r>
              <a:rPr dirty="0" err="1"/>
              <a:t>PowerQuery</a:t>
            </a:r>
            <a:r>
              <a:rPr dirty="0"/>
              <a:t>. App makers can then use Power Apps to build rich applications using this data.</a:t>
            </a:r>
          </a:p>
        </p:txBody>
      </p:sp>
      <p:sp>
        <p:nvSpPr>
          <p:cNvPr id="4" name="Slide Number Placeholder 3"/>
          <p:cNvSpPr>
            <a:spLocks noGrp="1"/>
          </p:cNvSpPr>
          <p:nvPr>
            <p:ph type="sldNum" sz="quarter" idx="10"/>
          </p:nvPr>
        </p:nvSpPr>
        <p:spPr/>
        <p:txBody>
          <a:bodyPr/>
          <a:lstStyle/>
          <a:p>
            <a:fld id="{6101C5E1-D8E9-464D-A93E-CE21651935A7}" type="slidenum">
              <a:rPr lang="en-US" smtClean="0"/>
              <a:t>53</a:t>
            </a:fld>
            <a:endParaRPr lang="en-US"/>
          </a:p>
        </p:txBody>
      </p:sp>
    </p:spTree>
    <p:extLst>
      <p:ext uri="{BB962C8B-B14F-4D97-AF65-F5344CB8AC3E}">
        <p14:creationId xmlns:p14="http://schemas.microsoft.com/office/powerpoint/2010/main" val="32498002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2000" b="1" i="0" kern="1200" dirty="0">
                <a:solidFill>
                  <a:schemeClr val="tx1"/>
                </a:solidFill>
                <a:effectLst/>
                <a:latin typeface="+mn-lt"/>
                <a:ea typeface="+mn-ea"/>
                <a:cs typeface="+mn-cs"/>
              </a:rPr>
              <a:t>String prefixed number</a:t>
            </a:r>
            <a:r>
              <a:rPr lang="en-US" sz="2000" b="0" i="0" kern="1200" dirty="0">
                <a:solidFill>
                  <a:schemeClr val="tx1"/>
                </a:solidFill>
                <a:effectLst/>
                <a:latin typeface="+mn-lt"/>
                <a:ea typeface="+mn-ea"/>
                <a:cs typeface="+mn-cs"/>
              </a:rPr>
              <a:t> - The most common auto number format is a simple string prefixed number. When this type is selected, the </a:t>
            </a:r>
            <a:r>
              <a:rPr lang="en-US" sz="2000" b="0" i="0" kern="1200" dirty="0" err="1">
                <a:solidFill>
                  <a:schemeClr val="tx1"/>
                </a:solidFill>
                <a:effectLst/>
                <a:latin typeface="+mn-lt"/>
                <a:ea typeface="+mn-ea"/>
                <a:cs typeface="+mn-cs"/>
              </a:rPr>
              <a:t>autonumber</a:t>
            </a:r>
            <a:r>
              <a:rPr lang="en-US" sz="2000" b="0" i="0" kern="1200" dirty="0">
                <a:solidFill>
                  <a:schemeClr val="tx1"/>
                </a:solidFill>
                <a:effectLst/>
                <a:latin typeface="+mn-lt"/>
                <a:ea typeface="+mn-ea"/>
                <a:cs typeface="+mn-cs"/>
              </a:rPr>
              <a:t> will consist of an automatically incrementing number with an optional string constant prefix. For example, a string prefixed number with the prefix of Contoso would generate rows such as Contoso-1000, Contoso-1001, Contoso-1002, and so on.</a:t>
            </a:r>
          </a:p>
          <a:p>
            <a:r>
              <a:rPr lang="en-US" sz="2000" b="1" i="0" kern="1200" dirty="0">
                <a:solidFill>
                  <a:schemeClr val="tx1"/>
                </a:solidFill>
                <a:effectLst/>
                <a:latin typeface="+mn-lt"/>
                <a:ea typeface="+mn-ea"/>
                <a:cs typeface="+mn-cs"/>
              </a:rPr>
              <a:t>Date prefixed number</a:t>
            </a:r>
            <a:r>
              <a:rPr lang="en-US" sz="2000" b="0" i="0" kern="1200" dirty="0">
                <a:solidFill>
                  <a:schemeClr val="tx1"/>
                </a:solidFill>
                <a:effectLst/>
                <a:latin typeface="+mn-lt"/>
                <a:ea typeface="+mn-ea"/>
                <a:cs typeface="+mn-cs"/>
              </a:rPr>
              <a:t> - Another common auto number format is a date prefixed number. When this type is selected, the auto number will consist of an automatically incrementing number with a formatted date prefix. The date portion of the row will reflect the current date and time at which the row was created in UTC time. For example, a date prefixed number would generate rows such as 2019-26-02-1000, 2019-27-02-1000, 2019-28-02-1000, and so on, depending on the current date and selected date format.</a:t>
            </a:r>
          </a:p>
          <a:p>
            <a:r>
              <a:rPr lang="en-US" sz="2000" b="1" i="0" kern="1200" dirty="0">
                <a:solidFill>
                  <a:schemeClr val="tx1"/>
                </a:solidFill>
                <a:effectLst/>
                <a:latin typeface="+mn-lt"/>
                <a:ea typeface="+mn-ea"/>
                <a:cs typeface="+mn-cs"/>
              </a:rPr>
              <a:t>Custom</a:t>
            </a:r>
            <a:r>
              <a:rPr lang="en-US" sz="2000" b="0" i="0" kern="1200" dirty="0">
                <a:solidFill>
                  <a:schemeClr val="tx1"/>
                </a:solidFill>
                <a:effectLst/>
                <a:latin typeface="+mn-lt"/>
                <a:ea typeface="+mn-ea"/>
                <a:cs typeface="+mn-cs"/>
              </a:rPr>
              <a:t> - For more advanced makers with specific use cases, you have the option to fully customize the desired format of an </a:t>
            </a:r>
            <a:r>
              <a:rPr lang="en-US" sz="2000" b="0" i="0" kern="1200" dirty="0" err="1">
                <a:solidFill>
                  <a:schemeClr val="tx1"/>
                </a:solidFill>
                <a:effectLst/>
                <a:latin typeface="+mn-lt"/>
                <a:ea typeface="+mn-ea"/>
                <a:cs typeface="+mn-cs"/>
              </a:rPr>
              <a:t>autonumber</a:t>
            </a:r>
            <a:r>
              <a:rPr lang="en-US" sz="2000" b="0" i="0" kern="1200" dirty="0">
                <a:solidFill>
                  <a:schemeClr val="tx1"/>
                </a:solidFill>
                <a:effectLst/>
                <a:latin typeface="+mn-lt"/>
                <a:ea typeface="+mn-ea"/>
                <a:cs typeface="+mn-cs"/>
              </a:rPr>
              <a:t> column. The format might consist of string constants, automatically incrementing numbers, formatted dates, or random alphanumeric sequences. For detailed information about how to define custom formats, see </a:t>
            </a:r>
            <a:r>
              <a:rPr lang="en-US" sz="2000" b="1" i="0" u="none" strike="noStrike" kern="1200" dirty="0" err="1">
                <a:solidFill>
                  <a:schemeClr val="tx1"/>
                </a:solidFill>
                <a:effectLst/>
                <a:latin typeface="+mn-lt"/>
                <a:ea typeface="+mn-ea"/>
                <a:cs typeface="+mn-cs"/>
                <a:hlinkClick r:id="rId3"/>
              </a:rPr>
              <a:t>AutoNumberFormat</a:t>
            </a:r>
            <a:r>
              <a:rPr lang="en-US" sz="2000" b="1" i="0" u="none" strike="noStrike" kern="1200" dirty="0">
                <a:solidFill>
                  <a:schemeClr val="tx1"/>
                </a:solidFill>
                <a:effectLst/>
                <a:latin typeface="+mn-lt"/>
                <a:ea typeface="+mn-ea"/>
                <a:cs typeface="+mn-cs"/>
                <a:hlinkClick r:id="rId3"/>
              </a:rPr>
              <a:t> options</a:t>
            </a:r>
            <a:r>
              <a:rPr lang="en-US" sz="2000" b="0" i="0" kern="1200" dirty="0">
                <a:solidFill>
                  <a:schemeClr val="tx1"/>
                </a:solidFill>
                <a:effectLst/>
                <a:latin typeface="+mn-lt"/>
                <a:ea typeface="+mn-ea"/>
                <a:cs typeface="+mn-cs"/>
              </a:rPr>
              <a:t>.</a:t>
            </a:r>
          </a:p>
          <a:p>
            <a:pPr marL="0" marR="0" lvl="1"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11/29/2022</a:t>
            </a:fld>
            <a:endParaRPr lang="en-US"/>
          </a:p>
        </p:txBody>
      </p:sp>
    </p:spTree>
    <p:extLst>
      <p:ext uri="{BB962C8B-B14F-4D97-AF65-F5344CB8AC3E}">
        <p14:creationId xmlns:p14="http://schemas.microsoft.com/office/powerpoint/2010/main" val="1506481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Unlike canvas apps, where you build out an app screen-by-screen by adding logic and code as you go, model-driven apps can be created with a few simple steps. Model-driven apps use a component-focused approach to develop the app. When developing canvas apps, you have complete control over the appearance and behavior of your app, whereas with model-driven apps, the layout is mainly based on the components that you add to the app.</a:t>
            </a:r>
          </a:p>
          <a:p>
            <a:r>
              <a:rPr dirty="0"/>
              <a:t>
With model-driven apps, a number of different components and component properties are available for you to add and modify when designing an app.</a:t>
            </a:r>
          </a:p>
          <a:p>
            <a:r>
              <a:rPr dirty="0"/>
              <a:t>
Model-driven app design provides the following benefits:</a:t>
            </a:r>
          </a:p>
          <a:p>
            <a:r>
              <a:rPr dirty="0"/>
              <a:t>
Rich component-focused, no-code design environments</a:t>
            </a:r>
          </a:p>
          <a:p>
            <a:r>
              <a:rPr dirty="0"/>
              <a:t>
An ability to create complex responsive apps with a similar UI across a variety of devices from desktop to mobile</a:t>
            </a:r>
          </a:p>
          <a:p>
            <a:r>
              <a:rPr dirty="0"/>
              <a:t>
Robust design capability</a:t>
            </a:r>
          </a:p>
          <a:p>
            <a:r>
              <a:rPr dirty="0"/>
              <a:t>
Apps can be distributed as a solution</a:t>
            </a:r>
          </a:p>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effectLst/>
              </a:rPr>
              <a:t>When a key is created, the system validates that that key can be supported by the platform, including that the total key size does not violate SQL-based index constraints like 900 bytes per key and 16 columns per key</a:t>
            </a:r>
          </a:p>
          <a:p>
            <a:pPr marL="0" indent="0">
              <a:buNone/>
            </a:pPr>
            <a:endParaRPr lang="en-US" dirty="0">
              <a:effectLst/>
            </a:endParaRPr>
          </a:p>
          <a:p>
            <a:r>
              <a:rPr lang="en-US" dirty="0"/>
              <a:t>Columns used must be “writeable”, e.g. </a:t>
            </a:r>
            <a:r>
              <a:rPr lang="en-AU" dirty="0" err="1"/>
              <a:t>OwningBusinessUnitId</a:t>
            </a:r>
            <a:r>
              <a:rPr lang="en-AU" dirty="0"/>
              <a:t> (Lookup type) won’t work</a:t>
            </a:r>
          </a:p>
          <a:p>
            <a:r>
              <a:rPr lang="en-US" dirty="0"/>
              <a:t>No FLS</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Watch out for &lt;,&gt;,*,%,&amp;,:,\\ - patch and </a:t>
            </a:r>
            <a:r>
              <a:rPr lang="en-US" dirty="0" err="1"/>
              <a:t>upsert</a:t>
            </a:r>
            <a:r>
              <a:rPr lang="en-US" dirty="0"/>
              <a:t> won’t work</a:t>
            </a:r>
          </a:p>
          <a:p>
            <a:pPr marL="0" indent="0">
              <a:buNone/>
            </a:pPr>
            <a:endParaRPr lang="en-US" dirty="0"/>
          </a:p>
        </p:txBody>
      </p:sp>
    </p:spTree>
    <p:extLst>
      <p:ext uri="{BB962C8B-B14F-4D97-AF65-F5344CB8AC3E}">
        <p14:creationId xmlns:p14="http://schemas.microsoft.com/office/powerpoint/2010/main" val="1682984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dirty="0"/>
              <a:t>There are several exercises in this module. We recommend that you have students do some of them and you demo the rest.</a:t>
            </a:r>
          </a:p>
          <a:p>
            <a:endParaRPr lang="en-US" altLang="zh-CN" dirty="0">
              <a:hlinkClick r:id="rId3"/>
            </a:endParaRPr>
          </a:p>
          <a:p>
            <a:endParaRPr lang="en-US" altLang="zh-CN" dirty="0">
              <a:hlinkClick r:id="rId3"/>
            </a:endParaRPr>
          </a:p>
          <a:p>
            <a:r>
              <a:rPr lang="en-US" altLang="zh-CN" dirty="0"/>
              <a:t>https://docs.microsoft.com/en-us/learn/modules/create-manage-fields-within-entity/8-exercise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11/29/2022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362553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
</a:t>
            </a:r>
          </a:p>
        </p:txBody>
      </p:sp>
      <p:sp>
        <p:nvSpPr>
          <p:cNvPr id="4" name="Slide Number Placeholder 3"/>
          <p:cNvSpPr>
            <a:spLocks noGrp="1"/>
          </p:cNvSpPr>
          <p:nvPr>
            <p:ph type="sldNum" sz="quarter" idx="10"/>
          </p:nvPr>
        </p:nvSpPr>
        <p:spPr/>
        <p:txBody>
          <a:bodyPr/>
          <a:lstStyle/>
          <a:p>
            <a:fld id="{6101C5E1-D8E9-464D-A93E-CE21651935A7}" type="slidenum">
              <a:rPr lang="en-US" smtClean="0"/>
              <a:t>57</a:t>
            </a:fld>
            <a:endParaRPr lang="en-US"/>
          </a:p>
        </p:txBody>
      </p:sp>
    </p:spTree>
    <p:extLst>
      <p:ext uri="{BB962C8B-B14F-4D97-AF65-F5344CB8AC3E}">
        <p14:creationId xmlns:p14="http://schemas.microsoft.com/office/powerpoint/2010/main" val="2786524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Link to student courseware on Learn</a:t>
            </a:r>
          </a:p>
          <a:p>
            <a:r>
              <a:rPr lang="en-US" dirty="0">
                <a:solidFill>
                  <a:schemeClr val="accent2"/>
                </a:solidFill>
              </a:rPr>
              <a:t>https://learn.microsoft.com/en-us/training/modules/get-started-security-roles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6373705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algn="l"/>
            <a:r>
              <a:rPr lang="en-US" altLang="zh-CN" b="1" i="0" dirty="0">
                <a:solidFill>
                  <a:srgbClr val="204262"/>
                </a:solidFill>
                <a:effectLst/>
                <a:latin typeface="Times New Roman" panose="02020603050405020304" pitchFamily="18" charset="0"/>
              </a:rPr>
              <a:t>Introduction to environment roles</a:t>
            </a:r>
          </a:p>
          <a:p>
            <a:pPr algn="l"/>
            <a:r>
              <a:rPr lang="en-US" altLang="zh-CN" b="0" i="0" dirty="0">
                <a:solidFill>
                  <a:srgbClr val="000000"/>
                </a:solidFill>
                <a:effectLst/>
                <a:latin typeface="Times New Roman" panose="02020603050405020304" pitchFamily="18" charset="0"/>
              </a:rPr>
              <a:t>Each environment has zero or one instance of a Dataverse database, and your organization can have many environments that are available to many different groups of users at a time. It is common practice to set up an environment so you can limit who can access the data, apps, and workflows within it.</a:t>
            </a:r>
          </a:p>
          <a:p>
            <a:pPr algn="l"/>
            <a:r>
              <a:rPr lang="en-US" altLang="zh-CN" b="0" i="0" dirty="0">
                <a:solidFill>
                  <a:srgbClr val="000000"/>
                </a:solidFill>
                <a:effectLst/>
                <a:latin typeface="Times New Roman" panose="02020603050405020304" pitchFamily="18" charset="0"/>
              </a:rPr>
              <a:t>Classic software lifecycle management provides a good use case of why you might want to set up different environments in Dataverse. Consider the following example. It is common to segment environments for development, test, and production. Dataverse allows you to set up a development environment and limit access so only developers and a few managers or test users have permission to access the data and apps in that development environment. You can then set up a test environment and set up permissions so that a few test users and developers have access to it and the data within the instance of Dataverse within that environment. Finally, you can set up production environment permissions so that a wide audience of users has access to the production environment and the data in the instance of a Dataverse database, Power Apps, and Power Automates within that production environment.</a:t>
            </a:r>
          </a:p>
          <a:p>
            <a:endParaRPr lang="en-US" altLang="zh-CN" dirty="0"/>
          </a:p>
          <a:p>
            <a:r>
              <a:rPr lang="en-US" altLang="zh-CN" dirty="0"/>
              <a:t>Reference https://docs.microsoft.com/en-us/power-platform/admin/environments-overview</a:t>
            </a:r>
          </a:p>
        </p:txBody>
      </p:sp>
    </p:spTree>
    <p:extLst>
      <p:ext uri="{BB962C8B-B14F-4D97-AF65-F5344CB8AC3E}">
        <p14:creationId xmlns:p14="http://schemas.microsoft.com/office/powerpoint/2010/main" val="22172998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1" i="0" dirty="0">
                <a:solidFill>
                  <a:srgbClr val="405E7B"/>
                </a:solidFill>
                <a:effectLst/>
                <a:latin typeface="Times New Roman" panose="02020603050405020304" pitchFamily="18" charset="0"/>
              </a:rPr>
              <a:t>System Administrator role</a:t>
            </a:r>
          </a:p>
          <a:p>
            <a:pPr algn="l"/>
            <a:r>
              <a:rPr lang="en-US" b="0" i="0" dirty="0">
                <a:solidFill>
                  <a:srgbClr val="000000"/>
                </a:solidFill>
                <a:effectLst/>
                <a:latin typeface="Times New Roman" panose="02020603050405020304" pitchFamily="18" charset="0"/>
              </a:rPr>
              <a:t>The System Administrator role can perform all administrative actions on an environment, including the following tasks: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Add or remove a user or group from either the Environment Admin or Environment Maker role.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Provision a Dataverse database for the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View and manage all resources that are created within an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Set data loss prevention policies.</a:t>
            </a:r>
          </a:p>
          <a:p>
            <a:pPr algn="l"/>
            <a:r>
              <a:rPr lang="en-US" b="1" i="0" dirty="0">
                <a:solidFill>
                  <a:srgbClr val="405E7B"/>
                </a:solidFill>
                <a:effectLst/>
                <a:latin typeface="Times New Roman" panose="02020603050405020304" pitchFamily="18" charset="0"/>
              </a:rPr>
              <a:t>Environment Maker role</a:t>
            </a:r>
          </a:p>
          <a:p>
            <a:pPr algn="l"/>
            <a:r>
              <a:rPr lang="en-US" b="0" i="0" dirty="0">
                <a:solidFill>
                  <a:srgbClr val="000000"/>
                </a:solidFill>
                <a:effectLst/>
                <a:latin typeface="Times New Roman" panose="02020603050405020304" pitchFamily="18" charset="0"/>
              </a:rPr>
              <a:t>The Environment Maker role can create resources within an environment such as apps, connections, custom connectors, gateways, apps that use Power Apps, and flows that use Power Automate. The following applies to members of the Environment Maker role: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Environment Makers can distribute the apps that they build in an environment to other users within an organization by sharing the app with individual users, security groups, or to all users in the organization.</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Users or groups that are assigned to these environment roles are not automatically given access to the environment's database (if it exists) and must be given access separately by a Database owner.</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Whenever a new user signs up for Power Apps, they are automatically added to the Maker role of the default environment.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When you add a user to an environment, they are assigned two roles by default.</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Dataverse User (this role is created when you instantiate an instance of a Dataverse database and all users in the environment are assigned this role)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Environment Maker</a:t>
            </a:r>
          </a:p>
          <a:p>
            <a:endParaRPr lang="en-US" dirty="0"/>
          </a:p>
          <a:p>
            <a:r>
              <a:rPr lang="en-US" dirty="0"/>
              <a:t>Demo the exercise in this module – Adding or disabling an environment user</a:t>
            </a:r>
          </a:p>
        </p:txBody>
      </p:sp>
      <p:sp>
        <p:nvSpPr>
          <p:cNvPr id="4" name="Slide Number Placeholder 3"/>
          <p:cNvSpPr>
            <a:spLocks noGrp="1"/>
          </p:cNvSpPr>
          <p:nvPr>
            <p:ph type="sldNum" sz="quarter" idx="10"/>
          </p:nvPr>
        </p:nvSpPr>
        <p:spPr/>
        <p:txBody>
          <a:bodyPr/>
          <a:lstStyle/>
          <a:p>
            <a:fld id="{E2FF7759-803D-4F76-9AEC-98B2D9A07B0D}" type="slidenum">
              <a:rPr lang="en-US" smtClean="0"/>
              <a:t>60</a:t>
            </a:fld>
            <a:endParaRPr lang="en-US"/>
          </a:p>
        </p:txBody>
      </p:sp>
    </p:spTree>
    <p:extLst>
      <p:ext uri="{BB962C8B-B14F-4D97-AF65-F5344CB8AC3E}">
        <p14:creationId xmlns:p14="http://schemas.microsoft.com/office/powerpoint/2010/main" val="5415594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Purpose of the CRM Security Model does more than provide row access. It will also define the actions that users can take on rows, based on who the user is, and who owns the row.</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also can be used to Control access to UI elements, Certain Forms, Dashboards, Business Process Flows, can be assigned to specific security roles therefore limiting who can access those items.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They also can be used to control access to specific application features, like weather someone can export information to excel, print data, or if they are allowed to use the mobile application.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User interface will also hide tables, rows and features a user does not have the privileges to use.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2FF7759-803D-4F76-9AEC-98B2D9A07B0D}" type="slidenum">
              <a:rPr lang="en-US" smtClean="0"/>
              <a:t>61</a:t>
            </a:fld>
            <a:endParaRPr lang="en-US"/>
          </a:p>
        </p:txBody>
      </p:sp>
    </p:spTree>
    <p:extLst>
      <p:ext uri="{BB962C8B-B14F-4D97-AF65-F5344CB8AC3E}">
        <p14:creationId xmlns:p14="http://schemas.microsoft.com/office/powerpoint/2010/main" val="21694968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7202262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Alternative link</a:t>
            </a:r>
          </a:p>
          <a:p>
            <a:r>
              <a:rPr lang="en-US" altLang="zh-CN" dirty="0"/>
              <a:t>https://docs.microsoft.com/en-us/learn/modules/get-started-security-roles/5-custom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11/29/2022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345002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Link to student courseware on Learn</a:t>
            </a:r>
          </a:p>
          <a:p>
            <a:r>
              <a:rPr lang="en-US" dirty="0">
                <a:solidFill>
                  <a:schemeClr val="accent2"/>
                </a:solidFill>
              </a:rPr>
              <a:t>https://learn.microsoft.com/en-us/training/modules/get-started-dataverse-teams</a:t>
            </a:r>
          </a:p>
          <a:p>
            <a:endParaRPr lang="en-US" dirty="0">
              <a:solidFill>
                <a:schemeClr val="accent2"/>
              </a:soli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64423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When creating model-driven apps, it's important to focus on three areas:</a:t>
            </a:r>
          </a:p>
          <a:p>
            <a:r>
              <a:rPr dirty="0"/>
              <a:t>
Modeling business data</a:t>
            </a:r>
          </a:p>
          <a:p>
            <a:r>
              <a:rPr dirty="0"/>
              <a:t>
Defining business processes</a:t>
            </a:r>
          </a:p>
          <a:p>
            <a:r>
              <a:rPr dirty="0"/>
              <a:t>
Composing the app.</a:t>
            </a:r>
          </a:p>
          <a:p>
            <a:r>
              <a:rPr dirty="0"/>
              <a:t>
More information on creating model-driven apps is included in the Create relationships, business rules, calculations, and rollups in </a:t>
            </a:r>
            <a:r>
              <a:rPr lang="en-US" dirty="0"/>
              <a:t>Dataverse </a:t>
            </a:r>
            <a:r>
              <a:rPr dirty="0"/>
              <a:t>Learning Path and in Overview of building model-driven apps.</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dirty="0"/>
              <a:t>Microsoft Dataverse for Teams is a built-in, low-code data platform for Microsoft Teams that lets users build custom apps, chatbots, and flows in Teams by using Microsoft Power Apps, Microsoft Power Virtual Agents, and Microsoft Power Automate. Dataverse for Teams, which is built on Microsoft Dataverse, provides relational data storage, rich data types, enterprise-grade governance, and one-click solution deployment to the Microsoft Teams app. This module will introduce Dataverse for Teams and how you can build apps, workflows, chatbots, and dashboards in it. You will learn how to provision Dataverse for Teams and then create a table for your data.</a:t>
            </a:r>
          </a:p>
          <a:p>
            <a:endParaRPr dirty="0"/>
          </a:p>
          <a:p>
            <a:pPr>
              <a:spcBef>
                <a:spcPct val="43750"/>
              </a:spcBef>
              <a:spcAft>
                <a:spcPct val="43750"/>
              </a:spcAft>
            </a:pPr>
            <a:r>
              <a:rPr dirty="0"/>
              <a:t>The four types of Dataverse for Teams solutions are:</a:t>
            </a:r>
          </a:p>
          <a:p>
            <a:endParaRPr dirty="0"/>
          </a:p>
          <a:p>
            <a:pPr>
              <a:spcBef>
                <a:spcPct val="43750"/>
              </a:spcBef>
              <a:spcAft>
                <a:spcPct val="43750"/>
              </a:spcAft>
            </a:pPr>
            <a:r>
              <a:rPr b="1" dirty="0"/>
              <a:t>Apps</a:t>
            </a:r>
            <a:r>
              <a:rPr dirty="0"/>
              <a:t> - Use Power Apps in Teams to create custom apps that are built by using the enhanced performance and scalability of Dataverse for Teams. Build custom solutions to meet your data and collaboration needs.</a:t>
            </a:r>
          </a:p>
          <a:p>
            <a:endParaRPr dirty="0"/>
          </a:p>
          <a:p>
            <a:pPr>
              <a:spcBef>
                <a:spcPct val="43750"/>
              </a:spcBef>
              <a:spcAft>
                <a:spcPct val="43750"/>
              </a:spcAft>
            </a:pPr>
            <a:r>
              <a:rPr b="1" dirty="0"/>
              <a:t>Workflows</a:t>
            </a:r>
            <a:r>
              <a:rPr dirty="0"/>
              <a:t> - Automate repetitive tasks with Power Automate in Teams. Build flows that can respond to new Teams messages when data changes in Dataverse for Teams or when a Teams message is selected and has started a process. Bring more productivity to your Teams work.</a:t>
            </a:r>
          </a:p>
          <a:p>
            <a:endParaRPr dirty="0"/>
          </a:p>
          <a:p>
            <a:pPr>
              <a:spcBef>
                <a:spcPct val="43750"/>
              </a:spcBef>
              <a:spcAft>
                <a:spcPct val="43750"/>
              </a:spcAft>
            </a:pPr>
            <a:r>
              <a:rPr b="1" dirty="0"/>
              <a:t>Chatbots</a:t>
            </a:r>
            <a:r>
              <a:rPr dirty="0"/>
              <a:t> - Respond to employee needs by building bots with Power Virtual Agents from within Teams. Share expertise through FAQs and interact with your data in Dataverse for Teams.</a:t>
            </a:r>
          </a:p>
          <a:p>
            <a:endParaRPr dirty="0"/>
          </a:p>
          <a:p>
            <a:pPr>
              <a:spcBef>
                <a:spcPct val="43750"/>
              </a:spcBef>
              <a:spcAft>
                <a:spcPct val="43750"/>
              </a:spcAft>
            </a:pPr>
            <a:r>
              <a:rPr b="1" dirty="0"/>
              <a:t>Dashboards</a:t>
            </a:r>
            <a:r>
              <a:rPr dirty="0"/>
              <a:t> - Present powerful interactive charts and data with Power BI in Teams. Users can explore and interact with their data in Dataverse for Teams.</a:t>
            </a:r>
          </a:p>
        </p:txBody>
      </p:sp>
      <p:sp>
        <p:nvSpPr>
          <p:cNvPr id="4" name="Slide Number Placeholder 3"/>
          <p:cNvSpPr>
            <a:spLocks noGrp="1"/>
          </p:cNvSpPr>
          <p:nvPr>
            <p:ph type="sldNum" sz="quarter" idx="10"/>
          </p:nvPr>
        </p:nvSpPr>
        <p:spPr/>
        <p:txBody>
          <a:bodyPr/>
          <a:lstStyle/>
          <a:p>
            <a:fld id="{6101C5E1-D8E9-464D-A93E-CE21651935A7}" type="slidenum">
              <a:rPr lang="en-US" smtClean="0"/>
              <a:t>70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1" i="0" dirty="0">
                <a:solidFill>
                  <a:srgbClr val="171717"/>
                </a:solidFill>
                <a:effectLst/>
                <a:latin typeface="Segoe UI" panose="020B0502040204020203" pitchFamily="34" charset="0"/>
              </a:rPr>
              <a:t>Provision your first Dataverse environment</a:t>
            </a:r>
          </a:p>
          <a:p>
            <a:pPr algn="l"/>
            <a:r>
              <a:rPr lang="en-US" b="0" i="0" dirty="0">
                <a:solidFill>
                  <a:srgbClr val="171717"/>
                </a:solidFill>
                <a:effectLst/>
                <a:latin typeface="Segoe UI" panose="020B0502040204020203" pitchFamily="34" charset="0"/>
              </a:rPr>
              <a:t>The Dataverse for Teams environment is where all business data, apps, and flows are stored. Each environment is associated to a Microsoft Office 365 group for the team. For this reason, each team can only have one Dataverse for Teams environment. When an app or chatbot is created or installed for the first time into a team, the Dataverse for Teams environment is provisioned automatically. After the environment has been created, you can create tables and flows in Dataverse.</a:t>
            </a:r>
          </a:p>
          <a:p>
            <a:pPr>
              <a:spcBef>
                <a:spcPct val="43750"/>
              </a:spcBef>
              <a:spcAft>
                <a:spcPct val="43750"/>
              </a:spcAft>
            </a:pPr>
            <a:endParaRPr lang="en-US" dirty="0"/>
          </a:p>
          <a:p>
            <a:pPr>
              <a:spcBef>
                <a:spcPct val="43750"/>
              </a:spcBef>
              <a:spcAft>
                <a:spcPct val="43750"/>
              </a:spcAft>
            </a:pPr>
            <a:r>
              <a:rPr dirty="0"/>
              <a:t>The Power Apps application for Teams lets you create, edit, and delete apps and tables in Dataverse for Teams. To provision the Dataverse for Teams environment, you first need to install an app into Teams.</a:t>
            </a:r>
          </a:p>
          <a:p>
            <a:endParaRPr dirty="0"/>
          </a:p>
          <a:p>
            <a:pPr>
              <a:spcBef>
                <a:spcPct val="43750"/>
              </a:spcBef>
              <a:spcAft>
                <a:spcPct val="43750"/>
              </a:spcAft>
            </a:pPr>
            <a:r>
              <a:rPr dirty="0"/>
              <a:t>To get started, open Teams and look for the </a:t>
            </a:r>
            <a:r>
              <a:rPr b="1" dirty="0"/>
              <a:t>Apps</a:t>
            </a:r>
            <a:r>
              <a:rPr dirty="0"/>
              <a:t> button in the lower-left corner of the window.</a:t>
            </a:r>
          </a:p>
          <a:p>
            <a:endParaRPr dirty="0"/>
          </a:p>
          <a:p>
            <a:pPr>
              <a:spcBef>
                <a:spcPct val="43750"/>
              </a:spcBef>
              <a:spcAft>
                <a:spcPct val="43750"/>
              </a:spcAft>
            </a:pPr>
            <a:r>
              <a:rPr dirty="0"/>
              <a:t>On the </a:t>
            </a:r>
            <a:r>
              <a:rPr b="1" dirty="0"/>
              <a:t>App Marketplace</a:t>
            </a:r>
            <a:r>
              <a:rPr dirty="0"/>
              <a:t> screen, use the search box to find Power Apps. Select the app labeled </a:t>
            </a:r>
            <a:r>
              <a:rPr b="1" dirty="0"/>
              <a:t>Power Apps</a:t>
            </a:r>
            <a:r>
              <a:rPr dirty="0"/>
              <a:t>.</a:t>
            </a:r>
          </a:p>
          <a:p>
            <a:endParaRPr dirty="0"/>
          </a:p>
          <a:p>
            <a:pPr>
              <a:spcBef>
                <a:spcPct val="43750"/>
              </a:spcBef>
              <a:spcAft>
                <a:spcPct val="43750"/>
              </a:spcAft>
            </a:pPr>
            <a:r>
              <a:rPr dirty="0"/>
              <a:t>[!div class="mx-</a:t>
            </a:r>
            <a:r>
              <a:rPr dirty="0" err="1"/>
              <a:t>imgBorder</a:t>
            </a:r>
            <a:r>
              <a:rPr dirty="0"/>
              <a:t>"] </a:t>
            </a:r>
            <a:r>
              <a:rPr dirty="0">
                <a:hlinkClick r:id="rId3"/>
              </a:rPr>
              <a:t>Screenshot of the Power Apps install button in Teams.</a:t>
            </a:r>
          </a:p>
          <a:p>
            <a:endParaRPr dirty="0">
              <a:hlinkClick r:id="rId3"/>
            </a:endParaRPr>
          </a:p>
          <a:p>
            <a:pPr>
              <a:spcBef>
                <a:spcPct val="43750"/>
              </a:spcBef>
              <a:spcAft>
                <a:spcPct val="43750"/>
              </a:spcAft>
            </a:pPr>
            <a:r>
              <a:rPr dirty="0"/>
              <a:t>Select the </a:t>
            </a:r>
            <a:r>
              <a:rPr b="1" dirty="0"/>
              <a:t>Add</a:t>
            </a:r>
            <a:r>
              <a:rPr dirty="0"/>
              <a:t> button to add the Power Apps application to your Teams client.</a:t>
            </a:r>
          </a:p>
        </p:txBody>
      </p:sp>
      <p:sp>
        <p:nvSpPr>
          <p:cNvPr id="4" name="Slide Number Placeholder 3"/>
          <p:cNvSpPr>
            <a:spLocks noGrp="1"/>
          </p:cNvSpPr>
          <p:nvPr>
            <p:ph type="sldNum" sz="quarter" idx="10"/>
          </p:nvPr>
        </p:nvSpPr>
        <p:spPr/>
        <p:txBody>
          <a:bodyPr/>
          <a:lstStyle/>
          <a:p>
            <a:fld id="{6101C5E1-D8E9-464D-A93E-CE21651935A7}" type="slidenum">
              <a:rPr lang="en-US" smtClean="0"/>
              <a:t>71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steps in the links:</a:t>
            </a:r>
          </a:p>
          <a:p>
            <a:r>
              <a:rPr lang="en-US" dirty="0"/>
              <a:t>https://docs.microsoft.com/en-us/learn/modules/get-started-dataverse-teams/2-provision-environment</a:t>
            </a:r>
          </a:p>
          <a:p>
            <a:r>
              <a:rPr lang="en-US" dirty="0"/>
              <a:t>https://docs.microsoft.com/en-us/learn/modules/get-started-dataverse-teams/3-create-table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7377206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Link to student courseware on Learn</a:t>
            </a:r>
          </a:p>
          <a:p>
            <a:r>
              <a:rPr lang="en-US" dirty="0">
                <a:solidFill>
                  <a:schemeClr val="accent2"/>
                </a:solidFill>
              </a:rPr>
              <a:t>https://learn.microsoft.com/en-us/training/modules/build-app-dataverse-teams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995117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steps in the learning path:</a:t>
            </a:r>
          </a:p>
          <a:p>
            <a:r>
              <a:rPr lang="en-US" dirty="0"/>
              <a:t>https://docs.microsoft.com/en-us/learn/modules/build-app-dataverse-teams/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668095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dirty="0"/>
              <a:t>Follow lab0 in the </a:t>
            </a:r>
            <a:r>
              <a:rPr lang="en-US" altLang="zh-CN" sz="900" dirty="0" err="1"/>
              <a:t>Github</a:t>
            </a:r>
            <a:r>
              <a:rPr lang="en-US" altLang="zh-CN" sz="900" dirty="0"/>
              <a:t> lab</a:t>
            </a:r>
          </a:p>
        </p:txBody>
      </p:sp>
      <p:sp>
        <p:nvSpPr>
          <p:cNvPr id="4" name="Slide Number Placeholder 3"/>
          <p:cNvSpPr>
            <a:spLocks noGrp="1"/>
          </p:cNvSpPr>
          <p:nvPr>
            <p:ph type="sldNum" sz="quarter" idx="5"/>
          </p:nvPr>
        </p:nvSpPr>
        <p:spPr/>
        <p:txBody>
          <a:bodyPr/>
          <a:lstStyle/>
          <a:p>
            <a:fld id="{D02EF398-ADA1-49AA-A616-1AF64553FE49}" type="slidenum">
              <a:rPr lang="en-US" smtClean="0"/>
              <a:t>8</a:t>
            </a:fld>
            <a:endParaRPr lang="en-US"/>
          </a:p>
        </p:txBody>
      </p:sp>
    </p:spTree>
    <p:extLst>
      <p:ext uri="{BB962C8B-B14F-4D97-AF65-F5344CB8AC3E}">
        <p14:creationId xmlns:p14="http://schemas.microsoft.com/office/powerpoint/2010/main" val="27615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hlinkClick r:id="rId3"/>
              </a:rPr>
              <a:t>Alternative</a:t>
            </a:r>
            <a:r>
              <a:rPr lang="en-US" altLang="zh-CN" baseline="0" dirty="0">
                <a:hlinkClick r:id="rId3"/>
              </a:rPr>
              <a:t> link</a:t>
            </a:r>
            <a:br>
              <a:rPr lang="en-US" altLang="zh-CN" baseline="0" dirty="0">
                <a:hlinkClick r:id="rId3"/>
              </a:rPr>
            </a:br>
            <a:r>
              <a:rPr lang="en-US" altLang="zh-CN" dirty="0">
                <a:hlinkClick r:id="rId3"/>
              </a:rPr>
              <a:t>https://docs.microsoft.com/en-us/learn/modules/intro-model-driven-apps-common-data-service/4-template-apps</a:t>
            </a:r>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11/29/2022 6:33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90644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260367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Microsoft Power Platform logo">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67771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274432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181036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398663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592051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512778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412463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2928300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350124816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116206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7970204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67273293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1083775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716355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1192592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82964336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737078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273263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10764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146188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837507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179410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53102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770468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819017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ext option -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1"/>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3344578" y="2739465"/>
            <a:ext cx="2603367" cy="2785036"/>
          </a:xfrm>
          <a:prstGeom prst="rect">
            <a:avLst/>
          </a:prstGeo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6258062"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9171546" y="2739465"/>
            <a:ext cx="2603367" cy="2785036"/>
          </a:xfrm>
          <a:prstGeom prst="rect">
            <a:avLst/>
          </a:prstGeo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19D8CB66-B611-4CE7-A43F-AA9D9AFBFDA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059538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5277223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455339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757636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5500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ayout with gray fille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Text layout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3" y="1456897"/>
            <a:ext cx="11354713" cy="17689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91892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239445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772989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025678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827465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335869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70007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438617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84851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369136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4848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9080456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4784658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870927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9208596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3220622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3798707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862140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639716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7771232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60499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02918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8596337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0387704"/>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9326970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5205243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6875011"/>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2516469"/>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8955859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192602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43841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324550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5891829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1847958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863744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53358125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56875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tx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848579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63454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134500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1_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6"/>
            <a:ext cx="7469643" cy="4960611"/>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43131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7264856"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518880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4 gray filled text box 1/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7910513" y="1456896"/>
            <a:ext cx="3862843"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8022023" y="1587701"/>
            <a:ext cx="3639823" cy="4699000"/>
          </a:xfrm>
          <a:prstGeom prst="rect">
            <a:avLst/>
          </a:prstGeom>
          <a:blipFill dpi="0" rotWithShape="1">
            <a:blip r:embed="rId2"/>
            <a:srcRect/>
            <a:stretch>
              <a:fillRect l="-23091" t="229" r="-21981" b="-78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4">
            <a:extLst>
              <a:ext uri="{FF2B5EF4-FFF2-40B4-BE49-F238E27FC236}">
                <a16:creationId xmlns:a16="http://schemas.microsoft.com/office/drawing/2014/main" id="{C1EB2A9C-3B59-43BD-96AE-6A4C7C84321D}"/>
              </a:ext>
            </a:extLst>
          </p:cNvPr>
          <p:cNvSpPr>
            <a:spLocks noGrp="1"/>
          </p:cNvSpPr>
          <p:nvPr>
            <p:ph type="body" sz="quarter" idx="43" hasCustomPrompt="1"/>
          </p:nvPr>
        </p:nvSpPr>
        <p:spPr>
          <a:xfrm>
            <a:off x="418644" y="145689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9" name="Text Placeholder 4">
            <a:extLst>
              <a:ext uri="{FF2B5EF4-FFF2-40B4-BE49-F238E27FC236}">
                <a16:creationId xmlns:a16="http://schemas.microsoft.com/office/drawing/2014/main" id="{31D11AD8-DA32-42A7-B88D-0E823F778A03}"/>
              </a:ext>
            </a:extLst>
          </p:cNvPr>
          <p:cNvSpPr>
            <a:spLocks noGrp="1"/>
          </p:cNvSpPr>
          <p:nvPr>
            <p:ph type="body" sz="quarter" idx="44" hasCustomPrompt="1"/>
          </p:nvPr>
        </p:nvSpPr>
        <p:spPr>
          <a:xfrm>
            <a:off x="418644" y="2734160"/>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56A33AA-AFB4-4DF2-8880-526CA3A2B270}"/>
              </a:ext>
            </a:extLst>
          </p:cNvPr>
          <p:cNvSpPr>
            <a:spLocks noGrp="1"/>
          </p:cNvSpPr>
          <p:nvPr>
            <p:ph type="body" sz="quarter" idx="45" hasCustomPrompt="1"/>
          </p:nvPr>
        </p:nvSpPr>
        <p:spPr>
          <a:xfrm>
            <a:off x="418644" y="4011423"/>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CD1D96C0-C55B-49CB-AC75-4512E364373D}"/>
              </a:ext>
            </a:extLst>
          </p:cNvPr>
          <p:cNvSpPr>
            <a:spLocks noGrp="1"/>
          </p:cNvSpPr>
          <p:nvPr>
            <p:ph type="body" sz="quarter" idx="46" hasCustomPrompt="1"/>
          </p:nvPr>
        </p:nvSpPr>
        <p:spPr>
          <a:xfrm>
            <a:off x="418644" y="5288687"/>
            <a:ext cx="7264856"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432055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714819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02 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8"/>
            <a:ext cx="11354712" cy="824439"/>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438400"/>
            <a:ext cx="11354714" cy="397910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6" y="2594019"/>
            <a:ext cx="11082024" cy="3667868"/>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225462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dirty="0"/>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18480900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6" y="21604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253482" y="21590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a:lvl1pPr>
          </a:lstStyle>
          <a:p>
            <a:pPr lvl="0"/>
            <a:r>
              <a:rPr lang="en-US"/>
              <a:t>Body copy Segoe UI </a:t>
            </a:r>
            <a:r>
              <a:rPr lang="en-US" err="1"/>
              <a:t>Semibold</a:t>
            </a:r>
            <a:r>
              <a:rPr lang="en-US"/>
              <a:t> 20/24.</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075868" y="21590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6" y="4052717"/>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253482" y="4051301"/>
            <a:ext cx="3697032" cy="1752600"/>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075868" y="4051301"/>
            <a:ext cx="3697032" cy="1752600"/>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42054231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177925"/>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2345911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539665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1 row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787420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Blue-Gray Color">
    <p:bg>
      <p:bgPr>
        <a:solidFill>
          <a:srgbClr val="243A5E"/>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4" name="Picture 3" descr="Microsoft Power Platform logo">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2478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9932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218248"/>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0400476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19049715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3559253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961322"/>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5604054"/>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748233"/>
            <a:ext cx="10383899"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32088" y="1168400"/>
            <a:ext cx="11341267" cy="307777"/>
          </a:xfrm>
        </p:spPr>
        <p:txBody>
          <a:bodyPr tIns="0" bIns="0"/>
          <a:lstStyle>
            <a:lvl1pPr>
              <a:defRPr sz="2000"/>
            </a:lvl1pPr>
          </a:lstStyle>
          <a:p>
            <a:pPr lvl="0"/>
            <a:r>
              <a:rPr lang="en-US"/>
              <a:t>Add text here</a:t>
            </a:r>
          </a:p>
        </p:txBody>
      </p:sp>
      <p:sp>
        <p:nvSpPr>
          <p:cNvPr id="27" name="Footer Placeholder 1">
            <a:extLst>
              <a:ext uri="{FF2B5EF4-FFF2-40B4-BE49-F238E27FC236}">
                <a16:creationId xmlns:a16="http://schemas.microsoft.com/office/drawing/2014/main" id="{D05A8953-5E6B-41DF-B7FB-43D2FCC4CC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54054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2"/>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67023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18201"/>
            <a:ext cx="10383899" cy="660941"/>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4271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75080"/>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418399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31959"/>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94086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988838"/>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9774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745714"/>
            <a:ext cx="10383899" cy="660941"/>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2489237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9613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508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630123"/>
            <a:ext cx="10383899" cy="426486"/>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777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989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8465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677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5153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6365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1841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305323"/>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32088" y="1168400"/>
            <a:ext cx="11341267" cy="307777"/>
          </a:xfrm>
        </p:spPr>
        <p:txBody>
          <a:bodyPr tIns="0" bIns="0"/>
          <a:lstStyle>
            <a:lvl1pPr>
              <a:defRPr sz="2000"/>
            </a:lvl1pPr>
          </a:lstStyle>
          <a:p>
            <a:pPr lvl="0"/>
            <a:r>
              <a:rPr lang="en-US"/>
              <a:t>Add text here</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1403101" y="585296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1389459" y="5974125"/>
            <a:ext cx="10383899" cy="426486"/>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Tree>
    <p:extLst>
      <p:ext uri="{BB962C8B-B14F-4D97-AF65-F5344CB8AC3E}">
        <p14:creationId xmlns:p14="http://schemas.microsoft.com/office/powerpoint/2010/main" val="7091527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318199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311765"/>
            <a:ext cx="4393416" cy="1090893"/>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53243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662207"/>
            <a:ext cx="4393416" cy="1090893"/>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30430225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961322"/>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7431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866638"/>
            <a:ext cx="4393416" cy="65836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64848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771954"/>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55379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677270"/>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9112"/>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82588"/>
            <a:ext cx="4393416" cy="65836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9153715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772743"/>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p:spPr>
        <p:txBody>
          <a:bodyPr tIns="0" bIns="0"/>
          <a:lstStyle>
            <a:lvl1pPr>
              <a:defRPr sz="2000"/>
            </a:lvl1pPr>
          </a:lstStyle>
          <a:p>
            <a:pPr lvl="0"/>
            <a:r>
              <a:rPr lang="en-US"/>
              <a:t>Add text here</a:t>
            </a:r>
          </a:p>
        </p:txBody>
      </p:sp>
    </p:spTree>
    <p:extLst>
      <p:ext uri="{BB962C8B-B14F-4D97-AF65-F5344CB8AC3E}">
        <p14:creationId xmlns:p14="http://schemas.microsoft.com/office/powerpoint/2010/main" val="8333269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Microsoft Power Platform logo">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option_4 rows_o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21544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3147901"/>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244482"/>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4237739"/>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3344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532757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5424468"/>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33456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ext option_3 rows with gap_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811554"/>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79724"/>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77351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941683"/>
            <a:ext cx="10204614" cy="896552"/>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804446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slide_Hex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409370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ext option_3 rows with ga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504509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5259194"/>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9917664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hoto layout with 3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1689329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ext option- 7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130230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Power Platform logo">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Photo layout with 3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080420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Photo layout with 2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594862"/>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56597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5230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066020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4131831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42673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4375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763688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5578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224763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7442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895326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171779908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383215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203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70913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7875225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2151987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435627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431220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68245911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9482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63" Type="http://schemas.openxmlformats.org/officeDocument/2006/relationships/slideLayout" Target="../slideLayouts/slideLayout146.xml"/><Relationship Id="rId68" Type="http://schemas.openxmlformats.org/officeDocument/2006/relationships/slideLayout" Target="../slideLayouts/slideLayout151.xml"/><Relationship Id="rId76" Type="http://schemas.openxmlformats.org/officeDocument/2006/relationships/slideLayout" Target="../slideLayouts/slideLayout159.xml"/><Relationship Id="rId7" Type="http://schemas.openxmlformats.org/officeDocument/2006/relationships/slideLayout" Target="../slideLayouts/slideLayout90.xml"/><Relationship Id="rId71" Type="http://schemas.openxmlformats.org/officeDocument/2006/relationships/slideLayout" Target="../slideLayouts/slideLayout154.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66" Type="http://schemas.openxmlformats.org/officeDocument/2006/relationships/slideLayout" Target="../slideLayouts/slideLayout149.xml"/><Relationship Id="rId74" Type="http://schemas.openxmlformats.org/officeDocument/2006/relationships/slideLayout" Target="../slideLayouts/slideLayout157.xml"/><Relationship Id="rId79" Type="http://schemas.openxmlformats.org/officeDocument/2006/relationships/slideLayout" Target="../slideLayouts/slideLayout162.xml"/><Relationship Id="rId5" Type="http://schemas.openxmlformats.org/officeDocument/2006/relationships/slideLayout" Target="../slideLayouts/slideLayout88.xml"/><Relationship Id="rId61" Type="http://schemas.openxmlformats.org/officeDocument/2006/relationships/slideLayout" Target="../slideLayouts/slideLayout144.xml"/><Relationship Id="rId82" Type="http://schemas.openxmlformats.org/officeDocument/2006/relationships/slideLayout" Target="../slideLayouts/slideLayout16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slideLayout" Target="../slideLayouts/slideLayout143.xml"/><Relationship Id="rId65" Type="http://schemas.openxmlformats.org/officeDocument/2006/relationships/slideLayout" Target="../slideLayouts/slideLayout148.xml"/><Relationship Id="rId73" Type="http://schemas.openxmlformats.org/officeDocument/2006/relationships/slideLayout" Target="../slideLayouts/slideLayout156.xml"/><Relationship Id="rId78" Type="http://schemas.openxmlformats.org/officeDocument/2006/relationships/slideLayout" Target="../slideLayouts/slideLayout161.xml"/><Relationship Id="rId81" Type="http://schemas.openxmlformats.org/officeDocument/2006/relationships/slideLayout" Target="../slideLayouts/slideLayout16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64" Type="http://schemas.openxmlformats.org/officeDocument/2006/relationships/slideLayout" Target="../slideLayouts/slideLayout147.xml"/><Relationship Id="rId69" Type="http://schemas.openxmlformats.org/officeDocument/2006/relationships/slideLayout" Target="../slideLayouts/slideLayout152.xml"/><Relationship Id="rId77" Type="http://schemas.openxmlformats.org/officeDocument/2006/relationships/slideLayout" Target="../slideLayouts/slideLayout160.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72" Type="http://schemas.openxmlformats.org/officeDocument/2006/relationships/slideLayout" Target="../slideLayouts/slideLayout155.xml"/><Relationship Id="rId80" Type="http://schemas.openxmlformats.org/officeDocument/2006/relationships/slideLayout" Target="../slideLayouts/slideLayout163.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67" Type="http://schemas.openxmlformats.org/officeDocument/2006/relationships/slideLayout" Target="../slideLayouts/slideLayout150.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slideLayout" Target="../slideLayouts/slideLayout145.xml"/><Relationship Id="rId70" Type="http://schemas.openxmlformats.org/officeDocument/2006/relationships/slideLayout" Target="../slideLayouts/slideLayout153.xml"/><Relationship Id="rId75" Type="http://schemas.openxmlformats.org/officeDocument/2006/relationships/slideLayout" Target="../slideLayouts/slideLayout158.xml"/><Relationship Id="rId83" Type="http://schemas.openxmlformats.org/officeDocument/2006/relationships/theme" Target="../theme/theme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578004" y="3897806"/>
            <a:ext cx="4029834"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dirty="0">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dirty="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dirty="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704E02D5-98C2-4DA8-A4E3-30820C490036}"/>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lang="en-US" sz="600" b="1" kern="1200" noProof="0">
                <a:solidFill>
                  <a:schemeClr val="bg1"/>
                </a:solidFill>
                <a:latin typeface="+mn-lt"/>
                <a:ea typeface="Segoe UI" pitchFamily="34" charset="0"/>
                <a:cs typeface="Segoe UI" pitchFamily="34" charset="0"/>
              </a:rPr>
              <a:t>Blue-Gray</a:t>
            </a:r>
          </a:p>
          <a:p>
            <a:pPr marL="0" marR="0" lvl="0" indent="0" algn="l" defTabSz="932472" rtl="0" eaLnBrk="1" fontAlgn="base" latinLnBrk="0" hangingPunct="1">
              <a:lnSpc>
                <a:spcPct val="100000"/>
              </a:lnSpc>
              <a:spcBef>
                <a:spcPct val="0"/>
              </a:spcBef>
              <a:spcAft>
                <a:spcPts val="100"/>
              </a:spcAft>
              <a:buClrTx/>
              <a:buSzTx/>
              <a:buFontTx/>
              <a:buNone/>
              <a:tabLst/>
              <a:defRPr/>
            </a:pPr>
            <a:r>
              <a:rPr lang="en-US" sz="600" kern="1200" noProof="0">
                <a:solidFill>
                  <a:schemeClr val="bg1"/>
                </a:solidFill>
                <a:latin typeface="+mn-lt"/>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719" r:id="rId6"/>
    <p:sldLayoutId id="2147484583" r:id="rId7"/>
    <p:sldLayoutId id="2147484669" r:id="rId8"/>
    <p:sldLayoutId id="2147484562" r:id="rId9"/>
    <p:sldLayoutId id="2147484680" r:id="rId10"/>
    <p:sldLayoutId id="2147484610" r:id="rId11"/>
    <p:sldLayoutId id="2147484684" r:id="rId12"/>
    <p:sldLayoutId id="2147484722" r:id="rId13"/>
    <p:sldLayoutId id="2147484670" r:id="rId14"/>
    <p:sldLayoutId id="2147484671" r:id="rId15"/>
    <p:sldLayoutId id="2147484682" r:id="rId16"/>
    <p:sldLayoutId id="2147484677" r:id="rId17"/>
    <p:sldLayoutId id="2147484691" r:id="rId18"/>
    <p:sldLayoutId id="2147484692" r:id="rId19"/>
    <p:sldLayoutId id="2147484693" r:id="rId20"/>
    <p:sldLayoutId id="2147484694" r:id="rId21"/>
    <p:sldLayoutId id="2147484695" r:id="rId22"/>
    <p:sldLayoutId id="2147484560" r:id="rId23"/>
    <p:sldLayoutId id="2147484580" r:id="rId24"/>
    <p:sldLayoutId id="2147484706" r:id="rId25"/>
    <p:sldLayoutId id="2147484707" r:id="rId26"/>
    <p:sldLayoutId id="2147484708" r:id="rId27"/>
    <p:sldLayoutId id="2147484720" r:id="rId28"/>
    <p:sldLayoutId id="2147484566" r:id="rId29"/>
    <p:sldLayoutId id="2147484696" r:id="rId30"/>
    <p:sldLayoutId id="2147484697" r:id="rId31"/>
    <p:sldLayoutId id="2147484675" r:id="rId32"/>
    <p:sldLayoutId id="2147484676" r:id="rId33"/>
    <p:sldLayoutId id="2147484721" r:id="rId34"/>
    <p:sldLayoutId id="2147484709" r:id="rId35"/>
    <p:sldLayoutId id="2147484822" r:id="rId36"/>
    <p:sldLayoutId id="2147484728" r:id="rId37"/>
    <p:sldLayoutId id="2147484729" r:id="rId38"/>
    <p:sldLayoutId id="2147484710" r:id="rId39"/>
    <p:sldLayoutId id="2147484823" r:id="rId40"/>
    <p:sldLayoutId id="2147484568" r:id="rId41"/>
    <p:sldLayoutId id="2147484570" r:id="rId42"/>
    <p:sldLayoutId id="2147484571" r:id="rId43"/>
    <p:sldLayoutId id="2147484572" r:id="rId44"/>
    <p:sldLayoutId id="2147484723" r:id="rId45"/>
    <p:sldLayoutId id="2147484724" r:id="rId46"/>
    <p:sldLayoutId id="2147484688" r:id="rId47"/>
    <p:sldLayoutId id="2147484689" r:id="rId48"/>
    <p:sldLayoutId id="2147484690" r:id="rId49"/>
    <p:sldLayoutId id="2147484725" r:id="rId50"/>
    <p:sldLayoutId id="2147484730" r:id="rId51"/>
    <p:sldLayoutId id="2147484683" r:id="rId52"/>
    <p:sldLayoutId id="2147484685" r:id="rId53"/>
    <p:sldLayoutId id="2147484673" r:id="rId54"/>
    <p:sldLayoutId id="2147484678" r:id="rId55"/>
    <p:sldLayoutId id="2147484679" r:id="rId56"/>
    <p:sldLayoutId id="2147484686" r:id="rId57"/>
    <p:sldLayoutId id="2147484674" r:id="rId58"/>
    <p:sldLayoutId id="2147484727" r:id="rId59"/>
    <p:sldLayoutId id="2147484711" r:id="rId60"/>
    <p:sldLayoutId id="2147484712" r:id="rId61"/>
    <p:sldLayoutId id="2147484713" r:id="rId62"/>
    <p:sldLayoutId id="2147484714" r:id="rId63"/>
    <p:sldLayoutId id="2147484715" r:id="rId64"/>
    <p:sldLayoutId id="2147484726" r:id="rId65"/>
    <p:sldLayoutId id="2147484716" r:id="rId66"/>
    <p:sldLayoutId id="2147484717" r:id="rId67"/>
    <p:sldLayoutId id="2147484702" r:id="rId68"/>
    <p:sldLayoutId id="2147484718" r:id="rId69"/>
    <p:sldLayoutId id="2147484701" r:id="rId70"/>
    <p:sldLayoutId id="2147484699" r:id="rId71"/>
    <p:sldLayoutId id="2147484700" r:id="rId72"/>
    <p:sldLayoutId id="2147484698" r:id="rId73"/>
    <p:sldLayoutId id="2147484731" r:id="rId74"/>
    <p:sldLayoutId id="2147484732" r:id="rId75"/>
    <p:sldLayoutId id="2147484733" r:id="rId76"/>
    <p:sldLayoutId id="2147484734" r:id="rId77"/>
    <p:sldLayoutId id="2147484735" r:id="rId78"/>
    <p:sldLayoutId id="2147484736" r:id="rId79"/>
    <p:sldLayoutId id="2147484737" r:id="rId80"/>
    <p:sldLayoutId id="2147484738" r:id="rId81"/>
    <p:sldLayoutId id="2147484824" r:id="rId82"/>
    <p:sldLayoutId id="2147484826" r:id="rId83"/>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254373006"/>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 id="2147484753" r:id="rId14"/>
    <p:sldLayoutId id="2147484754" r:id="rId15"/>
    <p:sldLayoutId id="2147484755" r:id="rId16"/>
    <p:sldLayoutId id="2147484756" r:id="rId17"/>
    <p:sldLayoutId id="2147484757" r:id="rId18"/>
    <p:sldLayoutId id="2147484758" r:id="rId19"/>
    <p:sldLayoutId id="2147484759" r:id="rId20"/>
    <p:sldLayoutId id="2147484760" r:id="rId21"/>
    <p:sldLayoutId id="2147484761" r:id="rId22"/>
    <p:sldLayoutId id="2147484762" r:id="rId23"/>
    <p:sldLayoutId id="2147484763" r:id="rId24"/>
    <p:sldLayoutId id="2147484764" r:id="rId25"/>
    <p:sldLayoutId id="2147484765" r:id="rId26"/>
    <p:sldLayoutId id="2147484766" r:id="rId27"/>
    <p:sldLayoutId id="2147484767" r:id="rId28"/>
    <p:sldLayoutId id="2147484768" r:id="rId29"/>
    <p:sldLayoutId id="2147484769" r:id="rId30"/>
    <p:sldLayoutId id="2147484770" r:id="rId31"/>
    <p:sldLayoutId id="2147484771" r:id="rId32"/>
    <p:sldLayoutId id="2147484772" r:id="rId33"/>
    <p:sldLayoutId id="2147484773" r:id="rId34"/>
    <p:sldLayoutId id="2147484774" r:id="rId35"/>
    <p:sldLayoutId id="2147484775" r:id="rId36"/>
    <p:sldLayoutId id="2147484776" r:id="rId37"/>
    <p:sldLayoutId id="2147484777" r:id="rId38"/>
    <p:sldLayoutId id="2147484778" r:id="rId39"/>
    <p:sldLayoutId id="2147484779" r:id="rId40"/>
    <p:sldLayoutId id="2147484780" r:id="rId41"/>
    <p:sldLayoutId id="2147484781" r:id="rId42"/>
    <p:sldLayoutId id="2147484782" r:id="rId43"/>
    <p:sldLayoutId id="2147484783" r:id="rId44"/>
    <p:sldLayoutId id="2147484784" r:id="rId45"/>
    <p:sldLayoutId id="2147484785" r:id="rId46"/>
    <p:sldLayoutId id="2147484786" r:id="rId47"/>
    <p:sldLayoutId id="2147484787" r:id="rId48"/>
    <p:sldLayoutId id="2147484788" r:id="rId49"/>
    <p:sldLayoutId id="2147484789" r:id="rId50"/>
    <p:sldLayoutId id="2147484790" r:id="rId51"/>
    <p:sldLayoutId id="2147484791" r:id="rId52"/>
    <p:sldLayoutId id="2147484792" r:id="rId53"/>
    <p:sldLayoutId id="2147484793" r:id="rId54"/>
    <p:sldLayoutId id="2147484794" r:id="rId55"/>
    <p:sldLayoutId id="2147484795" r:id="rId56"/>
    <p:sldLayoutId id="2147484796" r:id="rId57"/>
    <p:sldLayoutId id="2147484797" r:id="rId58"/>
    <p:sldLayoutId id="2147484798" r:id="rId59"/>
    <p:sldLayoutId id="2147484799" r:id="rId60"/>
    <p:sldLayoutId id="2147484800" r:id="rId61"/>
    <p:sldLayoutId id="2147484801" r:id="rId62"/>
    <p:sldLayoutId id="2147484802" r:id="rId63"/>
    <p:sldLayoutId id="2147484803" r:id="rId64"/>
    <p:sldLayoutId id="2147484804" r:id="rId65"/>
    <p:sldLayoutId id="2147484805" r:id="rId66"/>
    <p:sldLayoutId id="2147484806" r:id="rId67"/>
    <p:sldLayoutId id="2147484807" r:id="rId68"/>
    <p:sldLayoutId id="2147484808" r:id="rId69"/>
    <p:sldLayoutId id="2147484809" r:id="rId70"/>
    <p:sldLayoutId id="2147484810" r:id="rId71"/>
    <p:sldLayoutId id="2147484811" r:id="rId72"/>
    <p:sldLayoutId id="2147484812" r:id="rId73"/>
    <p:sldLayoutId id="2147484813" r:id="rId74"/>
    <p:sldLayoutId id="2147484814" r:id="rId75"/>
    <p:sldLayoutId id="2147484815" r:id="rId76"/>
    <p:sldLayoutId id="2147484816" r:id="rId77"/>
    <p:sldLayoutId id="2147484817" r:id="rId78"/>
    <p:sldLayoutId id="2147484818" r:id="rId79"/>
    <p:sldLayoutId id="2147484819" r:id="rId80"/>
    <p:sldLayoutId id="2147484820" r:id="rId81"/>
    <p:sldLayoutId id="2147484825" r:id="rId8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en-us/training/modules/get-started-with-powerapps-common-data-service/?ns-enrollment-type=Collection&amp;ns-enrollment-id=g7kdb7n5k11dz3"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42.sv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1.xml"/><Relationship Id="rId1" Type="http://schemas.openxmlformats.org/officeDocument/2006/relationships/slideLayout" Target="../slideLayouts/slideLayout62.xml"/><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15.xml"/><Relationship Id="rId1" Type="http://schemas.openxmlformats.org/officeDocument/2006/relationships/slideLayout" Target="../slideLayouts/slideLayout61.xml"/><Relationship Id="rId5" Type="http://schemas.openxmlformats.org/officeDocument/2006/relationships/image" Target="../media/image55.wmf"/><Relationship Id="rId4" Type="http://schemas.openxmlformats.org/officeDocument/2006/relationships/image" Target="../media/image54.wmf"/></Relationships>
</file>

<file path=ppt/slides/_rels/slide17.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wmf"/><Relationship Id="rId7" Type="http://schemas.openxmlformats.org/officeDocument/2006/relationships/image" Target="../media/image60.wmf"/><Relationship Id="rId2" Type="http://schemas.openxmlformats.org/officeDocument/2006/relationships/notesSlide" Target="../notesSlides/notesSlide16.xml"/><Relationship Id="rId1" Type="http://schemas.openxmlformats.org/officeDocument/2006/relationships/slideLayout" Target="../slideLayouts/slideLayout79.xml"/><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 Id="rId9" Type="http://schemas.openxmlformats.org/officeDocument/2006/relationships/image" Target="../media/image62.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104.xml"/><Relationship Id="rId5" Type="http://schemas.openxmlformats.org/officeDocument/2006/relationships/image" Target="../media/image23.wmf"/><Relationship Id="rId4" Type="http://schemas.openxmlformats.org/officeDocument/2006/relationships/image" Target="../media/image22.wmf"/></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training/modules/get-started-with-model-driven-apps-in-powerapps/"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42.sv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19.xml"/><Relationship Id="rId1" Type="http://schemas.openxmlformats.org/officeDocument/2006/relationships/slideLayout" Target="../slideLayouts/slideLayout62.xml"/><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slides/_rels/slide2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20.xml"/><Relationship Id="rId1" Type="http://schemas.openxmlformats.org/officeDocument/2006/relationships/slideLayout" Target="../slideLayouts/slideLayout62.xml"/><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44.wmf"/></Relationships>
</file>

<file path=ppt/slides/_rels/slide23.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21.xml"/><Relationship Id="rId1" Type="http://schemas.openxmlformats.org/officeDocument/2006/relationships/slideLayout" Target="../slideLayouts/slideLayout62.xml"/><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slides/_rels/slide24.xml.rels><?xml version="1.0" encoding="UTF-8" standalone="yes"?>
<Relationships xmlns="http://schemas.openxmlformats.org/package/2006/relationships"><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notesSlide" Target="../notesSlides/notesSlide22.xml"/><Relationship Id="rId1" Type="http://schemas.openxmlformats.org/officeDocument/2006/relationships/slideLayout" Target="../slideLayouts/slideLayout63.xml"/><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slides/_rels/slide25.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23.xml"/><Relationship Id="rId1" Type="http://schemas.openxmlformats.org/officeDocument/2006/relationships/slideLayout" Target="../slideLayouts/slideLayout61.xml"/><Relationship Id="rId5" Type="http://schemas.openxmlformats.org/officeDocument/2006/relationships/image" Target="../media/image81.wmf"/><Relationship Id="rId4" Type="http://schemas.openxmlformats.org/officeDocument/2006/relationships/image" Target="../media/image80.wmf"/></Relationships>
</file>

<file path=ppt/slides/_rels/slide26.xml.rels><?xml version="1.0" encoding="UTF-8" standalone="yes"?>
<Relationships xmlns="http://schemas.openxmlformats.org/package/2006/relationships"><Relationship Id="rId3" Type="http://schemas.openxmlformats.org/officeDocument/2006/relationships/image" Target="../media/image82.wmf"/><Relationship Id="rId7" Type="http://schemas.openxmlformats.org/officeDocument/2006/relationships/image" Target="../media/image86.wmf"/><Relationship Id="rId2" Type="http://schemas.openxmlformats.org/officeDocument/2006/relationships/notesSlide" Target="../notesSlides/notesSlide24.xml"/><Relationship Id="rId1" Type="http://schemas.openxmlformats.org/officeDocument/2006/relationships/slideLayout" Target="../slideLayouts/slideLayout63.xml"/><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7.xml"/><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xml"/><Relationship Id="rId1" Type="http://schemas.openxmlformats.org/officeDocument/2006/relationships/slideLayout" Target="../slideLayouts/slideLayout104.xml"/><Relationship Id="rId4" Type="http://schemas.openxmlformats.org/officeDocument/2006/relationships/image" Target="../media/image22.wmf"/></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38.xml"/><Relationship Id="rId1" Type="http://schemas.openxmlformats.org/officeDocument/2006/relationships/slideLayout" Target="../slideLayouts/slideLayout77.xml"/><Relationship Id="rId5" Type="http://schemas.openxmlformats.org/officeDocument/2006/relationships/image" Target="../media/image98.wmf"/><Relationship Id="rId4" Type="http://schemas.openxmlformats.org/officeDocument/2006/relationships/image" Target="../media/image97.wmf"/></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40.xml"/><Relationship Id="rId1" Type="http://schemas.openxmlformats.org/officeDocument/2006/relationships/slideLayout" Target="../slideLayouts/slideLayout52.xml"/><Relationship Id="rId4" Type="http://schemas.openxmlformats.org/officeDocument/2006/relationships/image" Target="../media/image101.wmf"/></Relationships>
</file>

<file path=ppt/slides/_rels/slide45.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41.xml"/><Relationship Id="rId1" Type="http://schemas.openxmlformats.org/officeDocument/2006/relationships/slideLayout" Target="../slideLayouts/slideLayout54.xml"/><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image" Target="../media/image39.svg"/></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training/modules/create-manage-fields-within-entity"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42.sv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notesSlide" Target="../notesSlides/notesSlide4.xml"/><Relationship Id="rId1" Type="http://schemas.openxmlformats.org/officeDocument/2006/relationships/slideLayout" Target="../slideLayouts/slideLayout64.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48.xml"/><Relationship Id="rId1" Type="http://schemas.openxmlformats.org/officeDocument/2006/relationships/slideLayout" Target="../slideLayouts/slideLayout61.xml"/><Relationship Id="rId5" Type="http://schemas.openxmlformats.org/officeDocument/2006/relationships/image" Target="../media/image107.wmf"/><Relationship Id="rId4" Type="http://schemas.openxmlformats.org/officeDocument/2006/relationships/image" Target="../media/image106.wmf"/></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80.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32.xml"/><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28.xml"/><Relationship Id="rId4" Type="http://schemas.openxmlformats.org/officeDocument/2006/relationships/image" Target="../media/image112.svg"/></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n-us/training/modules/get-started-security-roles" TargetMode="External"/><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image" Target="../media/image42.svg"/><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5.xml"/><Relationship Id="rId1" Type="http://schemas.openxmlformats.org/officeDocument/2006/relationships/slideLayout" Target="../slideLayouts/slideLayout62.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56.xml"/><Relationship Id="rId1" Type="http://schemas.openxmlformats.org/officeDocument/2006/relationships/slideLayout" Target="../slideLayouts/slideLayout54.xml"/><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03.wmf"/></Relationships>
</file>

<file path=ppt/slides/_rels/slide62.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slideLayout" Target="../slideLayouts/slideLayout54.xml"/><Relationship Id="rId5" Type="http://schemas.openxmlformats.org/officeDocument/2006/relationships/image" Target="../media/image118.wmf"/><Relationship Id="rId4" Type="http://schemas.openxmlformats.org/officeDocument/2006/relationships/image" Target="../media/image114.wmf"/></Relationships>
</file>

<file path=ppt/slides/_rels/slide63.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slideLayout" Target="../slideLayouts/slideLayout53.xml"/><Relationship Id="rId4" Type="http://schemas.openxmlformats.org/officeDocument/2006/relationships/image" Target="../media/image120.wmf"/></Relationships>
</file>

<file path=ppt/slides/_rels/slide64.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18.wmf"/><Relationship Id="rId1" Type="http://schemas.openxmlformats.org/officeDocument/2006/relationships/slideLayout" Target="../slideLayouts/slideLayout53.xml"/><Relationship Id="rId4" Type="http://schemas.openxmlformats.org/officeDocument/2006/relationships/image" Target="../media/image55.wmf"/></Relationships>
</file>

<file path=ppt/slides/_rels/slide66.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notesSlide" Target="../notesSlides/notesSlide57.xml"/><Relationship Id="rId1" Type="http://schemas.openxmlformats.org/officeDocument/2006/relationships/slideLayout" Target="../slideLayouts/slideLayout52.xml"/><Relationship Id="rId4" Type="http://schemas.openxmlformats.org/officeDocument/2006/relationships/image" Target="../media/image113.w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hyperlink" Target="https://learn.microsoft.com/en-us/training/modules/get-started-dataverse-teams" TargetMode="External"/><Relationship Id="rId2" Type="http://schemas.openxmlformats.org/officeDocument/2006/relationships/notesSlide" Target="../notesSlides/notesSlide59.xml"/><Relationship Id="rId1" Type="http://schemas.openxmlformats.org/officeDocument/2006/relationships/slideLayout" Target="../slideLayouts/slideLayout11.xml"/><Relationship Id="rId5" Type="http://schemas.openxmlformats.org/officeDocument/2006/relationships/image" Target="../media/image42.sv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6.xml"/><Relationship Id="rId1" Type="http://schemas.openxmlformats.org/officeDocument/2006/relationships/slideLayout" Target="../slideLayouts/slideLayout61.xml"/><Relationship Id="rId5" Type="http://schemas.openxmlformats.org/officeDocument/2006/relationships/image" Target="../media/image37.wmf"/><Relationship Id="rId4" Type="http://schemas.openxmlformats.org/officeDocument/2006/relationships/image" Target="../media/image36.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82.xml"/><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2.xml"/></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training/modules/build-app-dataverse-teams" TargetMode="External"/><Relationship Id="rId2" Type="http://schemas.openxmlformats.org/officeDocument/2006/relationships/notesSlide" Target="../notesSlides/notesSlide63.xml"/><Relationship Id="rId1" Type="http://schemas.openxmlformats.org/officeDocument/2006/relationships/slideLayout" Target="../slideLayouts/slideLayout165.xml"/><Relationship Id="rId5" Type="http://schemas.openxmlformats.org/officeDocument/2006/relationships/image" Target="../media/image42.sv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3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0771197-DA73-4FF4-A8C4-A27AFF944F66}"/>
              </a:ext>
            </a:extLst>
          </p:cNvPr>
          <p:cNvSpPr>
            <a:spLocks noGrp="1"/>
          </p:cNvSpPr>
          <p:nvPr>
            <p:ph type="title"/>
          </p:nvPr>
        </p:nvSpPr>
        <p:spPr/>
        <p:txBody>
          <a:bodyPr/>
          <a:lstStyle/>
          <a:p>
            <a:r>
              <a:rPr lang="en-US" altLang="zh-CN" sz="4800" dirty="0"/>
              <a:t>Create a model-driven app in Power Apps</a:t>
            </a:r>
            <a:endParaRPr lang="en-US" dirty="0"/>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A2C6D-EE0A-46E8-9391-40484FEC04A1}"/>
              </a:ext>
            </a:extLst>
          </p:cNvPr>
          <p:cNvSpPr>
            <a:spLocks noGrp="1"/>
          </p:cNvSpPr>
          <p:nvPr>
            <p:ph type="title"/>
          </p:nvPr>
        </p:nvSpPr>
        <p:spPr/>
        <p:txBody>
          <a:bodyPr/>
          <a:lstStyle/>
          <a:p>
            <a:r>
              <a:rPr lang="en-US" dirty="0"/>
              <a:t>Module 2: Get started with Dataverse</a:t>
            </a:r>
          </a:p>
        </p:txBody>
      </p:sp>
      <p:pic>
        <p:nvPicPr>
          <p:cNvPr id="5" name="Picture Placeholder 4" descr="A picture containing object, clock&#10;&#10;Description automatically generated">
            <a:extLst>
              <a:ext uri="{FF2B5EF4-FFF2-40B4-BE49-F238E27FC236}">
                <a16:creationId xmlns:a16="http://schemas.microsoft.com/office/drawing/2014/main" id="{CC889B60-FFDD-417E-A4BB-7C77D96A5531}"/>
              </a:ext>
            </a:extLst>
          </p:cNvPr>
          <p:cNvPicPr>
            <a:picLocks noGrp="1" noChangeAspect="1"/>
          </p:cNvPicPr>
          <p:nvPr>
            <p:ph type="pic" sz="quarter" idx="10"/>
          </p:nvPr>
        </p:nvPicPr>
        <p:blipFill>
          <a:blip r:embed="rId3"/>
          <a:srcRect/>
          <a:stretch>
            <a:fillRect/>
          </a:stretch>
        </p:blipFill>
        <p:spPr/>
      </p:pic>
    </p:spTree>
    <p:extLst>
      <p:ext uri="{BB962C8B-B14F-4D97-AF65-F5344CB8AC3E}">
        <p14:creationId xmlns:p14="http://schemas.microsoft.com/office/powerpoint/2010/main" val="29527063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Microsoft Learn module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9100" y="1456897"/>
            <a:ext cx="11340811" cy="1420902"/>
          </a:xfrm>
        </p:spPr>
        <p:txBody>
          <a:bodyPr/>
          <a:lstStyle/>
          <a:p>
            <a:r>
              <a:rPr lang="en-US" dirty="0"/>
              <a:t>PL-100 Get started with Dataverse</a:t>
            </a:r>
          </a:p>
          <a:p>
            <a:r>
              <a:rPr lang="en-US" dirty="0">
                <a:solidFill>
                  <a:schemeClr val="accent2"/>
                </a:solidFill>
                <a:hlinkClick r:id="rId3"/>
              </a:rPr>
              <a:t>https://learn.microsoft.com/en-us/training/modules/get-started-with-powerapps-common-data-service/</a:t>
            </a:r>
            <a:endParaRPr lang="en-US" dirty="0">
              <a:solidFill>
                <a:schemeClr val="accent2"/>
              </a:solidFill>
            </a:endParaRPr>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445" y="3062114"/>
            <a:ext cx="2966466" cy="2268475"/>
          </a:xfrm>
          <a:prstGeom prst="rect">
            <a:avLst/>
          </a:prstGeom>
        </p:spPr>
      </p:pic>
    </p:spTree>
    <p:extLst>
      <p:ext uri="{BB962C8B-B14F-4D97-AF65-F5344CB8AC3E}">
        <p14:creationId xmlns:p14="http://schemas.microsoft.com/office/powerpoint/2010/main" val="327857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data building blocks </a:t>
            </a:r>
          </a:p>
        </p:txBody>
      </p:sp>
      <p:sp>
        <p:nvSpPr>
          <p:cNvPr id="3" name="Text Placeholder 2">
            <a:extLst>
              <a:ext uri="{FF2B5EF4-FFF2-40B4-BE49-F238E27FC236}">
                <a16:creationId xmlns:a16="http://schemas.microsoft.com/office/drawing/2014/main" id="{BFBE8BAA-52CB-49AF-8EA3-346C0D8DEC01}"/>
              </a:ext>
            </a:extLst>
          </p:cNvPr>
          <p:cNvSpPr>
            <a:spLocks noGrp="1"/>
          </p:cNvSpPr>
          <p:nvPr>
            <p:ph type="body" sz="quarter" idx="20"/>
          </p:nvPr>
        </p:nvSpPr>
        <p:spPr>
          <a:xfrm>
            <a:off x="432088" y="1168400"/>
            <a:ext cx="11341267" cy="307777"/>
          </a:xfrm>
        </p:spPr>
        <p:txBody>
          <a:bodyPr/>
          <a:lstStyle/>
          <a:p>
            <a:r>
              <a:rPr lang="en-US" sz="2000"/>
              <a:t>Data components determine what data the app will be based upon:</a:t>
            </a:r>
          </a:p>
        </p:txBody>
      </p:sp>
      <p:pic>
        <p:nvPicPr>
          <p:cNvPr id="38" name="Picture 37" descr="Icon of a brain with circles and connection lines inside">
            <a:extLst>
              <a:ext uri="{FF2B5EF4-FFF2-40B4-BE49-F238E27FC236}">
                <a16:creationId xmlns:a16="http://schemas.microsoft.com/office/drawing/2014/main" id="{2FC4D339-F3EB-4515-988E-1C3C34A8B5DE}"/>
              </a:ext>
            </a:extLst>
          </p:cNvPr>
          <p:cNvPicPr>
            <a:picLocks noChangeAspect="1"/>
          </p:cNvPicPr>
          <p:nvPr/>
        </p:nvPicPr>
        <p:blipFill>
          <a:blip r:embed="rId3"/>
          <a:stretch>
            <a:fillRect/>
          </a:stretch>
        </p:blipFill>
        <p:spPr>
          <a:xfrm>
            <a:off x="418642" y="1900744"/>
            <a:ext cx="777240" cy="777240"/>
          </a:xfrm>
          <a:prstGeom prst="rect">
            <a:avLst/>
          </a:prstGeom>
        </p:spPr>
      </p:pic>
      <p:sp>
        <p:nvSpPr>
          <p:cNvPr id="31" name="Text Placeholder 30">
            <a:extLst>
              <a:ext uri="{FF2B5EF4-FFF2-40B4-BE49-F238E27FC236}">
                <a16:creationId xmlns:a16="http://schemas.microsoft.com/office/drawing/2014/main" id="{DC8460D2-502C-4AB9-9920-D477FCDA39C6}"/>
              </a:ext>
            </a:extLst>
          </p:cNvPr>
          <p:cNvSpPr>
            <a:spLocks noGrp="1"/>
          </p:cNvSpPr>
          <p:nvPr>
            <p:ph type="body" sz="quarter" idx="11"/>
          </p:nvPr>
        </p:nvSpPr>
        <p:spPr/>
        <p:txBody>
          <a:bodyPr/>
          <a:lstStyle/>
          <a:p>
            <a:pPr>
              <a:lnSpc>
                <a:spcPct val="100000"/>
              </a:lnSpc>
            </a:pPr>
            <a:r>
              <a:rPr lang="en-US" sz="1800" dirty="0">
                <a:latin typeface="+mj-lt"/>
              </a:rPr>
              <a:t>Table</a:t>
            </a:r>
            <a:r>
              <a:rPr lang="en-US" sz="1800" dirty="0"/>
              <a:t>: Tables are items with properties that you track </a:t>
            </a:r>
          </a:p>
        </p:txBody>
      </p:sp>
      <p:pic>
        <p:nvPicPr>
          <p:cNvPr id="40" name="Picture 39" descr="Icon of a document">
            <a:extLst>
              <a:ext uri="{FF2B5EF4-FFF2-40B4-BE49-F238E27FC236}">
                <a16:creationId xmlns:a16="http://schemas.microsoft.com/office/drawing/2014/main" id="{9039D0BA-4C65-4C89-8310-322B83357A22}"/>
              </a:ext>
            </a:extLst>
          </p:cNvPr>
          <p:cNvPicPr>
            <a:picLocks noChangeAspect="1"/>
          </p:cNvPicPr>
          <p:nvPr/>
        </p:nvPicPr>
        <p:blipFill>
          <a:blip r:embed="rId4"/>
          <a:stretch>
            <a:fillRect/>
          </a:stretch>
        </p:blipFill>
        <p:spPr>
          <a:xfrm>
            <a:off x="418642" y="2848613"/>
            <a:ext cx="777240" cy="777240"/>
          </a:xfrm>
          <a:prstGeom prst="rect">
            <a:avLst/>
          </a:prstGeom>
        </p:spPr>
      </p:pic>
      <p:sp>
        <p:nvSpPr>
          <p:cNvPr id="15" name="Text Placeholder 14">
            <a:extLst>
              <a:ext uri="{FF2B5EF4-FFF2-40B4-BE49-F238E27FC236}">
                <a16:creationId xmlns:a16="http://schemas.microsoft.com/office/drawing/2014/main" id="{D5347D96-8E8A-478B-96D8-F3F04E7A5AAF}"/>
              </a:ext>
            </a:extLst>
          </p:cNvPr>
          <p:cNvSpPr>
            <a:spLocks noGrp="1"/>
          </p:cNvSpPr>
          <p:nvPr>
            <p:ph type="body" sz="quarter" idx="15"/>
          </p:nvPr>
        </p:nvSpPr>
        <p:spPr/>
        <p:txBody>
          <a:bodyPr/>
          <a:lstStyle/>
          <a:p>
            <a:pPr lvl="0">
              <a:lnSpc>
                <a:spcPct val="100000"/>
              </a:lnSpc>
            </a:pPr>
            <a:r>
              <a:rPr lang="en-US" sz="1800" dirty="0">
                <a:latin typeface="+mj-lt"/>
              </a:rPr>
              <a:t>Column</a:t>
            </a:r>
            <a:r>
              <a:rPr lang="en-US" sz="1800" dirty="0"/>
              <a:t>: Properties associated with a table and help define the table</a:t>
            </a:r>
          </a:p>
        </p:txBody>
      </p:sp>
      <p:pic>
        <p:nvPicPr>
          <p:cNvPr id="42" name="Picture 41" descr="Icon of a handshake">
            <a:extLst>
              <a:ext uri="{FF2B5EF4-FFF2-40B4-BE49-F238E27FC236}">
                <a16:creationId xmlns:a16="http://schemas.microsoft.com/office/drawing/2014/main" id="{B430E3FA-C0BD-45F6-B8F8-CADB85228007}"/>
              </a:ext>
            </a:extLst>
          </p:cNvPr>
          <p:cNvPicPr>
            <a:picLocks noChangeAspect="1"/>
          </p:cNvPicPr>
          <p:nvPr/>
        </p:nvPicPr>
        <p:blipFill>
          <a:blip r:embed="rId5"/>
          <a:stretch>
            <a:fillRect/>
          </a:stretch>
        </p:blipFill>
        <p:spPr>
          <a:xfrm>
            <a:off x="418642" y="3791397"/>
            <a:ext cx="777240" cy="777240"/>
          </a:xfrm>
          <a:prstGeom prst="rect">
            <a:avLst/>
          </a:prstGeom>
        </p:spPr>
      </p:pic>
      <p:sp>
        <p:nvSpPr>
          <p:cNvPr id="16" name="Text Placeholder 15">
            <a:extLst>
              <a:ext uri="{FF2B5EF4-FFF2-40B4-BE49-F238E27FC236}">
                <a16:creationId xmlns:a16="http://schemas.microsoft.com/office/drawing/2014/main" id="{50C771EB-C183-4BE7-A21A-2FB31F154BD3}"/>
              </a:ext>
            </a:extLst>
          </p:cNvPr>
          <p:cNvSpPr>
            <a:spLocks noGrp="1"/>
          </p:cNvSpPr>
          <p:nvPr>
            <p:ph type="body" sz="quarter" idx="17"/>
          </p:nvPr>
        </p:nvSpPr>
        <p:spPr/>
        <p:txBody>
          <a:bodyPr/>
          <a:lstStyle/>
          <a:p>
            <a:pPr lvl="0">
              <a:lnSpc>
                <a:spcPct val="100000"/>
              </a:lnSpc>
            </a:pPr>
            <a:r>
              <a:rPr lang="en-US" sz="1800" dirty="0">
                <a:latin typeface="+mj-lt"/>
              </a:rPr>
              <a:t>Relationship</a:t>
            </a:r>
            <a:r>
              <a:rPr lang="en-US" sz="1800" dirty="0"/>
              <a:t>: Defines how tables are related together</a:t>
            </a:r>
          </a:p>
        </p:txBody>
      </p:sp>
      <p:pic>
        <p:nvPicPr>
          <p:cNvPr id="44" name="Picture 43" descr="Icon of two people with a chat bubble">
            <a:extLst>
              <a:ext uri="{FF2B5EF4-FFF2-40B4-BE49-F238E27FC236}">
                <a16:creationId xmlns:a16="http://schemas.microsoft.com/office/drawing/2014/main" id="{A5253722-4CA4-4846-9CB9-2C0FD63A4152}"/>
              </a:ext>
            </a:extLst>
          </p:cNvPr>
          <p:cNvPicPr>
            <a:picLocks noChangeAspect="1"/>
          </p:cNvPicPr>
          <p:nvPr/>
        </p:nvPicPr>
        <p:blipFill>
          <a:blip r:embed="rId6"/>
          <a:stretch>
            <a:fillRect/>
          </a:stretch>
        </p:blipFill>
        <p:spPr>
          <a:xfrm>
            <a:off x="418642" y="4742070"/>
            <a:ext cx="777240" cy="777240"/>
          </a:xfrm>
          <a:prstGeom prst="rect">
            <a:avLst/>
          </a:prstGeom>
        </p:spPr>
      </p:pic>
      <p:sp>
        <p:nvSpPr>
          <p:cNvPr id="17" name="Text Placeholder 16">
            <a:extLst>
              <a:ext uri="{FF2B5EF4-FFF2-40B4-BE49-F238E27FC236}">
                <a16:creationId xmlns:a16="http://schemas.microsoft.com/office/drawing/2014/main" id="{B87C960C-7E4B-4100-9F28-74ABEE14F716}"/>
              </a:ext>
            </a:extLst>
          </p:cNvPr>
          <p:cNvSpPr>
            <a:spLocks noGrp="1"/>
          </p:cNvSpPr>
          <p:nvPr>
            <p:ph type="body" sz="quarter" idx="19"/>
          </p:nvPr>
        </p:nvSpPr>
        <p:spPr/>
        <p:txBody>
          <a:bodyPr/>
          <a:lstStyle/>
          <a:p>
            <a:pPr>
              <a:lnSpc>
                <a:spcPct val="100000"/>
              </a:lnSpc>
            </a:pPr>
            <a:r>
              <a:rPr lang="en-US" sz="1800" dirty="0">
                <a:latin typeface="+mj-lt"/>
              </a:rPr>
              <a:t>Choice column</a:t>
            </a:r>
            <a:r>
              <a:rPr lang="en-US" sz="1800" dirty="0"/>
              <a:t>: Lets users select among predefined options</a:t>
            </a:r>
          </a:p>
        </p:txBody>
      </p:sp>
    </p:spTree>
    <p:extLst>
      <p:ext uri="{BB962C8B-B14F-4D97-AF65-F5344CB8AC3E}">
        <p14:creationId xmlns:p14="http://schemas.microsoft.com/office/powerpoint/2010/main" val="8414590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Tables </a:t>
            </a:r>
          </a:p>
        </p:txBody>
      </p:sp>
      <p:sp>
        <p:nvSpPr>
          <p:cNvPr id="49" name="Content Placeholder 48">
            <a:extLst>
              <a:ext uri="{FF2B5EF4-FFF2-40B4-BE49-F238E27FC236}">
                <a16:creationId xmlns:a16="http://schemas.microsoft.com/office/drawing/2014/main" id="{2CD2E66F-4972-4284-988C-64F598A684FD}"/>
              </a:ext>
            </a:extLst>
          </p:cNvPr>
          <p:cNvSpPr>
            <a:spLocks noGrp="1"/>
          </p:cNvSpPr>
          <p:nvPr>
            <p:ph sz="quarter" idx="10"/>
          </p:nvPr>
        </p:nvSpPr>
        <p:spPr>
          <a:xfrm>
            <a:off x="419100" y="1456897"/>
            <a:ext cx="11340811" cy="369332"/>
          </a:xfrm>
        </p:spPr>
        <p:txBody>
          <a:bodyPr tIns="0" rIns="0" bIns="0">
            <a:noAutofit/>
          </a:bodyPr>
          <a:lstStyle/>
          <a:p>
            <a:pPr lvl="0"/>
            <a:r>
              <a:rPr lang="en-US" dirty="0"/>
              <a:t>Data within Dataverse is stored within a set of rows called tables</a:t>
            </a:r>
          </a:p>
        </p:txBody>
      </p:sp>
      <p:sp>
        <p:nvSpPr>
          <p:cNvPr id="38" name="Rectangle 37">
            <a:extLst>
              <a:ext uri="{FF2B5EF4-FFF2-40B4-BE49-F238E27FC236}">
                <a16:creationId xmlns:a16="http://schemas.microsoft.com/office/drawing/2014/main" id="{75BB2D98-B0C2-4486-82B8-3B277EC7D11A}"/>
              </a:ext>
              <a:ext uri="{C183D7F6-B498-43B3-948B-1728B52AA6E4}">
                <adec:decorative xmlns:adec="http://schemas.microsoft.com/office/drawing/2017/decorative" val="1"/>
              </a:ext>
            </a:extLst>
          </p:cNvPr>
          <p:cNvSpPr/>
          <p:nvPr/>
        </p:nvSpPr>
        <p:spPr bwMode="auto">
          <a:xfrm>
            <a:off x="418643" y="2203554"/>
            <a:ext cx="11354257" cy="421395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descr="Diagram showing the process of different apps and data stored within DataFlex Pro">
            <a:extLst>
              <a:ext uri="{FF2B5EF4-FFF2-40B4-BE49-F238E27FC236}">
                <a16:creationId xmlns:a16="http://schemas.microsoft.com/office/drawing/2014/main" id="{AE44A66D-6C8E-460F-9855-C4F80CAEEC69}"/>
              </a:ext>
            </a:extLst>
          </p:cNvPr>
          <p:cNvGrpSpPr/>
          <p:nvPr/>
        </p:nvGrpSpPr>
        <p:grpSpPr>
          <a:xfrm>
            <a:off x="3165750" y="2320869"/>
            <a:ext cx="5818172" cy="3979324"/>
            <a:chOff x="3165750" y="2335157"/>
            <a:chExt cx="5818172" cy="3979324"/>
          </a:xfrm>
        </p:grpSpPr>
        <p:sp>
          <p:nvSpPr>
            <p:cNvPr id="41" name="TextBox 40">
              <a:extLst>
                <a:ext uri="{FF2B5EF4-FFF2-40B4-BE49-F238E27FC236}">
                  <a16:creationId xmlns:a16="http://schemas.microsoft.com/office/drawing/2014/main" id="{B75B7C0F-C89C-4509-8D81-E20660EE9714}"/>
                </a:ext>
              </a:extLst>
            </p:cNvPr>
            <p:cNvSpPr txBox="1"/>
            <p:nvPr/>
          </p:nvSpPr>
          <p:spPr>
            <a:xfrm>
              <a:off x="3484258" y="2335157"/>
              <a:ext cx="1108097"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Dynamics 365</a:t>
              </a:r>
            </a:p>
          </p:txBody>
        </p:sp>
        <p:cxnSp>
          <p:nvCxnSpPr>
            <p:cNvPr id="45" name="Straight Connector 44">
              <a:extLst>
                <a:ext uri="{FF2B5EF4-FFF2-40B4-BE49-F238E27FC236}">
                  <a16:creationId xmlns:a16="http://schemas.microsoft.com/office/drawing/2014/main" id="{0C3F6C40-D223-4BE5-A717-6913C0938FCE}"/>
                </a:ext>
              </a:extLst>
            </p:cNvPr>
            <p:cNvCxnSpPr/>
            <p:nvPr/>
          </p:nvCxnSpPr>
          <p:spPr>
            <a:xfrm>
              <a:off x="4754376"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D95EA71-79AB-451C-97AD-8B841D236B69}"/>
                </a:ext>
              </a:extLst>
            </p:cNvPr>
            <p:cNvSpPr txBox="1"/>
            <p:nvPr/>
          </p:nvSpPr>
          <p:spPr>
            <a:xfrm>
              <a:off x="4916397" y="2335157"/>
              <a:ext cx="1053646"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Office 365</a:t>
              </a:r>
            </a:p>
          </p:txBody>
        </p:sp>
        <p:cxnSp>
          <p:nvCxnSpPr>
            <p:cNvPr id="46" name="Straight Connector 45">
              <a:extLst>
                <a:ext uri="{FF2B5EF4-FFF2-40B4-BE49-F238E27FC236}">
                  <a16:creationId xmlns:a16="http://schemas.microsoft.com/office/drawing/2014/main" id="{702A6A50-1E09-42E5-9DF3-1377243944DA}"/>
                </a:ext>
              </a:extLst>
            </p:cNvPr>
            <p:cNvCxnSpPr/>
            <p:nvPr/>
          </p:nvCxnSpPr>
          <p:spPr>
            <a:xfrm>
              <a:off x="6132064"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FB0A0D9-63C2-4C7E-B070-9B61329EB57E}"/>
                </a:ext>
              </a:extLst>
            </p:cNvPr>
            <p:cNvSpPr txBox="1"/>
            <p:nvPr/>
          </p:nvSpPr>
          <p:spPr>
            <a:xfrm>
              <a:off x="6294085" y="2335157"/>
              <a:ext cx="1108097"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Mobile Apps</a:t>
              </a:r>
            </a:p>
          </p:txBody>
        </p:sp>
        <p:cxnSp>
          <p:nvCxnSpPr>
            <p:cNvPr id="47" name="Straight Connector 46">
              <a:extLst>
                <a:ext uri="{FF2B5EF4-FFF2-40B4-BE49-F238E27FC236}">
                  <a16:creationId xmlns:a16="http://schemas.microsoft.com/office/drawing/2014/main" id="{907BEC8D-FBCA-4288-BF5B-0F48647C877E}"/>
                </a:ext>
              </a:extLst>
            </p:cNvPr>
            <p:cNvCxnSpPr/>
            <p:nvPr/>
          </p:nvCxnSpPr>
          <p:spPr>
            <a:xfrm>
              <a:off x="7564203" y="2335157"/>
              <a:ext cx="0" cy="3498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3165788-101E-4A97-8839-DC2CDB999226}"/>
                </a:ext>
              </a:extLst>
            </p:cNvPr>
            <p:cNvSpPr txBox="1"/>
            <p:nvPr/>
          </p:nvSpPr>
          <p:spPr>
            <a:xfrm>
              <a:off x="7726225" y="2335157"/>
              <a:ext cx="939190" cy="349802"/>
            </a:xfrm>
            <a:prstGeom prst="rect">
              <a:avLst/>
            </a:prstGeom>
            <a:solidFill>
              <a:schemeClr val="bg1"/>
            </a:solidFill>
            <a:ln>
              <a:noFill/>
            </a:ln>
          </p:spPr>
          <p:txBody>
            <a:bodyPr wrap="square" lIns="0" tIns="0" rIns="0" bIns="0" rtlCol="0" anchor="ctr" anchorCtr="0">
              <a:noAutofit/>
            </a:bodyPr>
            <a:lstStyle/>
            <a:p>
              <a:pPr algn="ctr">
                <a:spcAft>
                  <a:spcPts val="600"/>
                </a:spcAft>
              </a:pPr>
              <a:r>
                <a:rPr lang="en-US" sz="1400"/>
                <a:t>Web Apps</a:t>
              </a:r>
            </a:p>
          </p:txBody>
        </p:sp>
        <p:sp>
          <p:nvSpPr>
            <p:cNvPr id="7" name="Rectangle 6">
              <a:extLst>
                <a:ext uri="{FF2B5EF4-FFF2-40B4-BE49-F238E27FC236}">
                  <a16:creationId xmlns:a16="http://schemas.microsoft.com/office/drawing/2014/main" id="{541017E3-93B4-4468-801A-3CD8F5379890}"/>
                </a:ext>
              </a:extLst>
            </p:cNvPr>
            <p:cNvSpPr/>
            <p:nvPr/>
          </p:nvSpPr>
          <p:spPr bwMode="auto">
            <a:xfrm>
              <a:off x="3165750" y="2781828"/>
              <a:ext cx="5818172" cy="1228958"/>
            </a:xfrm>
            <a:prstGeom prst="rect">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92F34AF0-C56A-4D85-9405-3C45DEE4CE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7699" y="2966811"/>
              <a:ext cx="605388" cy="458368"/>
            </a:xfrm>
            <a:prstGeom prst="rect">
              <a:avLst/>
            </a:prstGeom>
          </p:spPr>
        </p:pic>
        <p:sp>
          <p:nvSpPr>
            <p:cNvPr id="11" name="TextBox 10">
              <a:extLst>
                <a:ext uri="{FF2B5EF4-FFF2-40B4-BE49-F238E27FC236}">
                  <a16:creationId xmlns:a16="http://schemas.microsoft.com/office/drawing/2014/main" id="{E6AA474F-986C-457A-A6AC-BADC1D700D73}"/>
                </a:ext>
              </a:extLst>
            </p:cNvPr>
            <p:cNvSpPr txBox="1"/>
            <p:nvPr/>
          </p:nvSpPr>
          <p:spPr>
            <a:xfrm>
              <a:off x="3586864" y="3635072"/>
              <a:ext cx="1071768" cy="246221"/>
            </a:xfrm>
            <a:prstGeom prst="rect">
              <a:avLst/>
            </a:prstGeom>
            <a:noFill/>
          </p:spPr>
          <p:txBody>
            <a:bodyPr wrap="none" lIns="0" tIns="0" rIns="0" bIns="0" rtlCol="0">
              <a:spAutoFit/>
            </a:bodyPr>
            <a:lstStyle/>
            <a:p>
              <a:pPr>
                <a:spcAft>
                  <a:spcPts val="600"/>
                </a:spcAft>
              </a:pPr>
              <a:r>
                <a:rPr lang="en-US" sz="1600"/>
                <a:t>Power Apps</a:t>
              </a:r>
            </a:p>
          </p:txBody>
        </p:sp>
        <p:pic>
          <p:nvPicPr>
            <p:cNvPr id="9" name="Graphic 8">
              <a:extLst>
                <a:ext uri="{FF2B5EF4-FFF2-40B4-BE49-F238E27FC236}">
                  <a16:creationId xmlns:a16="http://schemas.microsoft.com/office/drawing/2014/main" id="{B0997F1C-239B-49AF-8CD1-49BC75D2D1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2044" y="2973969"/>
              <a:ext cx="599165" cy="445094"/>
            </a:xfrm>
            <a:prstGeom prst="rect">
              <a:avLst/>
            </a:prstGeom>
          </p:spPr>
        </p:pic>
        <p:sp>
          <p:nvSpPr>
            <p:cNvPr id="12" name="TextBox 11">
              <a:extLst>
                <a:ext uri="{FF2B5EF4-FFF2-40B4-BE49-F238E27FC236}">
                  <a16:creationId xmlns:a16="http://schemas.microsoft.com/office/drawing/2014/main" id="{941A0ACC-EF18-4783-AF15-38B8B546A8B3}"/>
                </a:ext>
              </a:extLst>
            </p:cNvPr>
            <p:cNvSpPr txBox="1"/>
            <p:nvPr/>
          </p:nvSpPr>
          <p:spPr>
            <a:xfrm>
              <a:off x="5303599" y="3644855"/>
              <a:ext cx="1502976" cy="246221"/>
            </a:xfrm>
            <a:prstGeom prst="rect">
              <a:avLst/>
            </a:prstGeom>
            <a:noFill/>
          </p:spPr>
          <p:txBody>
            <a:bodyPr wrap="none" lIns="0" tIns="0" rIns="0" bIns="0" rtlCol="0">
              <a:spAutoFit/>
            </a:bodyPr>
            <a:lstStyle/>
            <a:p>
              <a:pPr>
                <a:spcAft>
                  <a:spcPts val="600"/>
                </a:spcAft>
              </a:pPr>
              <a:r>
                <a:rPr lang="en-US" sz="1600" dirty="0"/>
                <a:t>Power Automate</a:t>
              </a:r>
            </a:p>
          </p:txBody>
        </p:sp>
        <p:pic>
          <p:nvPicPr>
            <p:cNvPr id="10" name="Graphic 9">
              <a:extLst>
                <a:ext uri="{FF2B5EF4-FFF2-40B4-BE49-F238E27FC236}">
                  <a16:creationId xmlns:a16="http://schemas.microsoft.com/office/drawing/2014/main" id="{7C330092-F62C-446A-82CE-AEE49EB504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8366" y="2969144"/>
              <a:ext cx="605386" cy="454042"/>
            </a:xfrm>
            <a:prstGeom prst="rect">
              <a:avLst/>
            </a:prstGeom>
          </p:spPr>
        </p:pic>
        <p:sp>
          <p:nvSpPr>
            <p:cNvPr id="13" name="TextBox 12">
              <a:extLst>
                <a:ext uri="{FF2B5EF4-FFF2-40B4-BE49-F238E27FC236}">
                  <a16:creationId xmlns:a16="http://schemas.microsoft.com/office/drawing/2014/main" id="{35284A4A-9644-45EA-8090-63B93B05AA38}"/>
                </a:ext>
              </a:extLst>
            </p:cNvPr>
            <p:cNvSpPr txBox="1"/>
            <p:nvPr/>
          </p:nvSpPr>
          <p:spPr>
            <a:xfrm>
              <a:off x="7498366" y="3644855"/>
              <a:ext cx="783228" cy="246221"/>
            </a:xfrm>
            <a:prstGeom prst="rect">
              <a:avLst/>
            </a:prstGeom>
            <a:noFill/>
          </p:spPr>
          <p:txBody>
            <a:bodyPr wrap="none" lIns="0" tIns="0" rIns="0" bIns="0" rtlCol="0">
              <a:spAutoFit/>
            </a:bodyPr>
            <a:lstStyle/>
            <a:p>
              <a:pPr>
                <a:spcAft>
                  <a:spcPts val="600"/>
                </a:spcAft>
              </a:pPr>
              <a:r>
                <a:rPr lang="en-US" sz="1600"/>
                <a:t>Power BI</a:t>
              </a:r>
            </a:p>
          </p:txBody>
        </p:sp>
        <p:cxnSp>
          <p:nvCxnSpPr>
            <p:cNvPr id="16" name="Straight Connector 15">
              <a:extLst>
                <a:ext uri="{FF2B5EF4-FFF2-40B4-BE49-F238E27FC236}">
                  <a16:creationId xmlns:a16="http://schemas.microsoft.com/office/drawing/2014/main" id="{E3CA2961-7FD3-4561-8D5A-1A15CFF0C32A}"/>
                </a:ext>
              </a:extLst>
            </p:cNvPr>
            <p:cNvCxnSpPr>
              <a:cxnSpLocks/>
              <a:stCxn id="7" idx="2"/>
            </p:cNvCxnSpPr>
            <p:nvPr/>
          </p:nvCxnSpPr>
          <p:spPr>
            <a:xfrm>
              <a:off x="6074836" y="4010786"/>
              <a:ext cx="1" cy="44174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E8C2535-7759-4BB9-AAE2-D6A0C595BD3A}"/>
                </a:ext>
              </a:extLst>
            </p:cNvPr>
            <p:cNvCxnSpPr>
              <a:cxnSpLocks/>
            </p:cNvCxnSpPr>
            <p:nvPr/>
          </p:nvCxnSpPr>
          <p:spPr>
            <a:xfrm>
              <a:off x="4724427" y="4450848"/>
              <a:ext cx="2592351"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DCD65D8-024A-4E28-8248-346BB1B10C08}"/>
                </a:ext>
              </a:extLst>
            </p:cNvPr>
            <p:cNvCxnSpPr>
              <a:cxnSpLocks/>
            </p:cNvCxnSpPr>
            <p:nvPr/>
          </p:nvCxnSpPr>
          <p:spPr>
            <a:xfrm>
              <a:off x="4724427" y="4447413"/>
              <a:ext cx="0" cy="20273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Database_EFC7" title="Icon of a cylinder">
              <a:extLst>
                <a:ext uri="{FF2B5EF4-FFF2-40B4-BE49-F238E27FC236}">
                  <a16:creationId xmlns:a16="http://schemas.microsoft.com/office/drawing/2014/main" id="{526BB661-7108-4319-A3D0-2E719CEF64A9}"/>
                </a:ext>
              </a:extLst>
            </p:cNvPr>
            <p:cNvSpPr>
              <a:spLocks noChangeAspect="1" noEditPoints="1"/>
            </p:cNvSpPr>
            <p:nvPr/>
          </p:nvSpPr>
          <p:spPr bwMode="auto">
            <a:xfrm>
              <a:off x="4424076" y="4667110"/>
              <a:ext cx="600941" cy="7811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9" name="Straight Connector 18">
              <a:extLst>
                <a:ext uri="{FF2B5EF4-FFF2-40B4-BE49-F238E27FC236}">
                  <a16:creationId xmlns:a16="http://schemas.microsoft.com/office/drawing/2014/main" id="{7AB63E31-F7A3-4B88-9B5D-7F53419F7067}"/>
                </a:ext>
              </a:extLst>
            </p:cNvPr>
            <p:cNvCxnSpPr>
              <a:cxnSpLocks/>
            </p:cNvCxnSpPr>
            <p:nvPr/>
          </p:nvCxnSpPr>
          <p:spPr>
            <a:xfrm>
              <a:off x="7316778" y="4450848"/>
              <a:ext cx="0" cy="20273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Org_ECA6" title="Icon of three boxes in a bracket chart">
              <a:extLst>
                <a:ext uri="{FF2B5EF4-FFF2-40B4-BE49-F238E27FC236}">
                  <a16:creationId xmlns:a16="http://schemas.microsoft.com/office/drawing/2014/main" id="{B7FDF7A5-921A-4348-AAC7-C54CDE7C8FC4}"/>
                </a:ext>
              </a:extLst>
            </p:cNvPr>
            <p:cNvSpPr>
              <a:spLocks noChangeAspect="1" noEditPoints="1"/>
            </p:cNvSpPr>
            <p:nvPr/>
          </p:nvSpPr>
          <p:spPr bwMode="auto">
            <a:xfrm>
              <a:off x="6969780" y="4667110"/>
              <a:ext cx="693997" cy="694335"/>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sp>
          <p:nvSpPr>
            <p:cNvPr id="20" name="TextBox 19">
              <a:extLst>
                <a:ext uri="{FF2B5EF4-FFF2-40B4-BE49-F238E27FC236}">
                  <a16:creationId xmlns:a16="http://schemas.microsoft.com/office/drawing/2014/main" id="{639A1F53-A38E-4DF9-8206-8B1A92A35C97}"/>
                </a:ext>
              </a:extLst>
            </p:cNvPr>
            <p:cNvSpPr txBox="1"/>
            <p:nvPr/>
          </p:nvSpPr>
          <p:spPr>
            <a:xfrm>
              <a:off x="3542848" y="5581494"/>
              <a:ext cx="2427195" cy="245662"/>
            </a:xfrm>
            <a:prstGeom prst="rect">
              <a:avLst/>
            </a:prstGeom>
            <a:noFill/>
          </p:spPr>
          <p:txBody>
            <a:bodyPr wrap="square" lIns="0" tIns="0" rIns="0" bIns="0" rtlCol="0">
              <a:spAutoFit/>
            </a:bodyPr>
            <a:lstStyle/>
            <a:p>
              <a:pPr algn="ctr">
                <a:spcAft>
                  <a:spcPts val="600"/>
                </a:spcAft>
              </a:pPr>
              <a:r>
                <a:rPr lang="en-US" sz="1600" dirty="0"/>
                <a:t>Dataverse</a:t>
              </a:r>
            </a:p>
          </p:txBody>
        </p:sp>
        <p:sp>
          <p:nvSpPr>
            <p:cNvPr id="21" name="TextBox 20">
              <a:extLst>
                <a:ext uri="{FF2B5EF4-FFF2-40B4-BE49-F238E27FC236}">
                  <a16:creationId xmlns:a16="http://schemas.microsoft.com/office/drawing/2014/main" id="{7ABC45FC-3230-4455-A1FB-D58153A3A98B}"/>
                </a:ext>
              </a:extLst>
            </p:cNvPr>
            <p:cNvSpPr txBox="1"/>
            <p:nvPr/>
          </p:nvSpPr>
          <p:spPr>
            <a:xfrm>
              <a:off x="6604459" y="5581494"/>
              <a:ext cx="1472967" cy="246221"/>
            </a:xfrm>
            <a:prstGeom prst="rect">
              <a:avLst/>
            </a:prstGeom>
            <a:noFill/>
          </p:spPr>
          <p:txBody>
            <a:bodyPr wrap="none" lIns="0" tIns="0" rIns="0" bIns="0" rtlCol="0">
              <a:spAutoFit/>
            </a:bodyPr>
            <a:lstStyle/>
            <a:p>
              <a:pPr>
                <a:spcAft>
                  <a:spcPts val="600"/>
                </a:spcAft>
              </a:pPr>
              <a:r>
                <a:rPr lang="en-US" sz="1600" dirty="0"/>
                <a:t>Data connectors</a:t>
              </a:r>
            </a:p>
          </p:txBody>
        </p:sp>
        <p:cxnSp>
          <p:nvCxnSpPr>
            <p:cNvPr id="26" name="Straight Connector 25">
              <a:extLst>
                <a:ext uri="{FF2B5EF4-FFF2-40B4-BE49-F238E27FC236}">
                  <a16:creationId xmlns:a16="http://schemas.microsoft.com/office/drawing/2014/main" id="{6C59EA19-FC13-45EF-8C9E-FBC4907300CB}"/>
                </a:ext>
              </a:extLst>
            </p:cNvPr>
            <p:cNvCxnSpPr>
              <a:cxnSpLocks/>
            </p:cNvCxnSpPr>
            <p:nvPr/>
          </p:nvCxnSpPr>
          <p:spPr>
            <a:xfrm>
              <a:off x="3165750" y="6129175"/>
              <a:ext cx="576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449B483-4CAF-4388-A6E1-81766616DBF2}"/>
                </a:ext>
              </a:extLst>
            </p:cNvPr>
            <p:cNvCxnSpPr>
              <a:cxnSpLocks/>
            </p:cNvCxnSpPr>
            <p:nvPr/>
          </p:nvCxnSpPr>
          <p:spPr>
            <a:xfrm>
              <a:off x="3165750" y="5943869"/>
              <a:ext cx="0" cy="3706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D86BFE-3C85-4847-95A0-8463E2A90502}"/>
                </a:ext>
              </a:extLst>
            </p:cNvPr>
            <p:cNvSpPr txBox="1"/>
            <p:nvPr/>
          </p:nvSpPr>
          <p:spPr>
            <a:xfrm>
              <a:off x="5582463" y="6007225"/>
              <a:ext cx="928296" cy="245662"/>
            </a:xfrm>
            <a:prstGeom prst="rect">
              <a:avLst/>
            </a:prstGeom>
            <a:solidFill>
              <a:schemeClr val="bg1"/>
            </a:solidFill>
          </p:spPr>
          <p:txBody>
            <a:bodyPr wrap="square" lIns="0" tIns="0" rIns="0" bIns="0" rtlCol="0">
              <a:spAutoFit/>
            </a:bodyPr>
            <a:lstStyle/>
            <a:p>
              <a:pPr algn="ctr">
                <a:spcAft>
                  <a:spcPts val="600"/>
                </a:spcAft>
              </a:pPr>
              <a:r>
                <a:rPr lang="en-US" sz="1600"/>
                <a:t>Azure</a:t>
              </a:r>
            </a:p>
          </p:txBody>
        </p:sp>
        <p:cxnSp>
          <p:nvCxnSpPr>
            <p:cNvPr id="27" name="Straight Connector 26">
              <a:extLst>
                <a:ext uri="{FF2B5EF4-FFF2-40B4-BE49-F238E27FC236}">
                  <a16:creationId xmlns:a16="http://schemas.microsoft.com/office/drawing/2014/main" id="{512D2AB9-BEC2-4F11-B870-7B5334AF76E2}"/>
                </a:ext>
              </a:extLst>
            </p:cNvPr>
            <p:cNvCxnSpPr>
              <a:cxnSpLocks/>
            </p:cNvCxnSpPr>
            <p:nvPr/>
          </p:nvCxnSpPr>
          <p:spPr>
            <a:xfrm>
              <a:off x="8927473" y="5943869"/>
              <a:ext cx="0" cy="3706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Learn about tables</a:t>
            </a:r>
          </a:p>
        </p:txBody>
      </p:sp>
      <p:sp>
        <p:nvSpPr>
          <p:cNvPr id="11" name="Text Placeholder 10">
            <a:extLst>
              <a:ext uri="{FF2B5EF4-FFF2-40B4-BE49-F238E27FC236}">
                <a16:creationId xmlns:a16="http://schemas.microsoft.com/office/drawing/2014/main" id="{3F55C033-C393-49C1-B820-85D4D79751F8}"/>
              </a:ext>
            </a:extLst>
          </p:cNvPr>
          <p:cNvSpPr>
            <a:spLocks noGrp="1"/>
          </p:cNvSpPr>
          <p:nvPr>
            <p:ph type="body" sz="quarter" idx="42"/>
          </p:nvPr>
        </p:nvSpPr>
        <p:spPr/>
        <p:txBody>
          <a:bodyPr/>
          <a:lstStyle/>
          <a:p>
            <a:r>
              <a:rPr lang="en-US" sz="2000" dirty="0"/>
              <a:t>Tables describe the kinds of data that is stored in Dataverse. (Think of as a table in a database)</a:t>
            </a:r>
          </a:p>
        </p:txBody>
      </p:sp>
      <p:sp>
        <p:nvSpPr>
          <p:cNvPr id="12" name="Text Placeholder 11">
            <a:extLst>
              <a:ext uri="{FF2B5EF4-FFF2-40B4-BE49-F238E27FC236}">
                <a16:creationId xmlns:a16="http://schemas.microsoft.com/office/drawing/2014/main" id="{D41B4811-16AE-4E13-ABBC-A4FDFC6A6F66}"/>
              </a:ext>
            </a:extLst>
          </p:cNvPr>
          <p:cNvSpPr>
            <a:spLocks noGrp="1"/>
          </p:cNvSpPr>
          <p:nvPr>
            <p:ph type="body" sz="quarter" idx="44"/>
          </p:nvPr>
        </p:nvSpPr>
        <p:spPr/>
        <p:txBody>
          <a:bodyPr/>
          <a:lstStyle/>
          <a:p>
            <a:r>
              <a:rPr lang="en-US" sz="2000" dirty="0"/>
              <a:t>Tables contain columns or columns the represent columns in the tables</a:t>
            </a:r>
          </a:p>
        </p:txBody>
      </p:sp>
      <p:sp>
        <p:nvSpPr>
          <p:cNvPr id="13" name="Text Placeholder 12">
            <a:extLst>
              <a:ext uri="{FF2B5EF4-FFF2-40B4-BE49-F238E27FC236}">
                <a16:creationId xmlns:a16="http://schemas.microsoft.com/office/drawing/2014/main" id="{5FB2751A-B3D6-4057-B72A-0ADC0720AC22}"/>
              </a:ext>
            </a:extLst>
          </p:cNvPr>
          <p:cNvSpPr>
            <a:spLocks noGrp="1"/>
          </p:cNvSpPr>
          <p:nvPr>
            <p:ph type="body" sz="quarter" idx="45"/>
          </p:nvPr>
        </p:nvSpPr>
        <p:spPr/>
        <p:txBody>
          <a:bodyPr/>
          <a:lstStyle/>
          <a:p>
            <a:r>
              <a:rPr lang="en-US" sz="2000" dirty="0"/>
              <a:t>Consider which Tables will be needed based on your real-life needs</a:t>
            </a:r>
          </a:p>
        </p:txBody>
      </p:sp>
      <p:grpSp>
        <p:nvGrpSpPr>
          <p:cNvPr id="24" name="Group 23" descr="Diagram of learn about entities process&#10;">
            <a:extLst>
              <a:ext uri="{FF2B5EF4-FFF2-40B4-BE49-F238E27FC236}">
                <a16:creationId xmlns:a16="http://schemas.microsoft.com/office/drawing/2014/main" id="{5CD92E9D-A714-4C2B-BC28-B64B9631E8E1}"/>
              </a:ext>
            </a:extLst>
          </p:cNvPr>
          <p:cNvGrpSpPr/>
          <p:nvPr/>
        </p:nvGrpSpPr>
        <p:grpSpPr>
          <a:xfrm>
            <a:off x="6685951" y="1630175"/>
            <a:ext cx="4631299" cy="4614053"/>
            <a:chOff x="7447221" y="1376333"/>
            <a:chExt cx="4631299" cy="4614053"/>
          </a:xfrm>
        </p:grpSpPr>
        <p:sp>
          <p:nvSpPr>
            <p:cNvPr id="27" name="Freeform: Shape 26">
              <a:extLst>
                <a:ext uri="{FF2B5EF4-FFF2-40B4-BE49-F238E27FC236}">
                  <a16:creationId xmlns:a16="http://schemas.microsoft.com/office/drawing/2014/main" id="{C997FA60-AFEB-43B6-AAB4-E42642536A8C}"/>
                </a:ext>
              </a:extLst>
            </p:cNvPr>
            <p:cNvSpPr/>
            <p:nvPr/>
          </p:nvSpPr>
          <p:spPr>
            <a:xfrm>
              <a:off x="9159005" y="1376333"/>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16535" tIns="116535" rIns="116535" bIns="116535" numCol="1" spcCol="1270" anchor="ctr" anchorCtr="0">
              <a:noAutofit/>
            </a:bodyPr>
            <a:lstStyle/>
            <a:p>
              <a:pPr marL="0" lvl="0" indent="0" algn="ctr" defTabSz="1022350">
                <a:spcBef>
                  <a:spcPct val="0"/>
                </a:spcBef>
                <a:spcAft>
                  <a:spcPct val="35000"/>
                </a:spcAft>
                <a:buNone/>
              </a:pPr>
              <a:r>
                <a:rPr lang="en-US" sz="1800" kern="1200">
                  <a:solidFill>
                    <a:schemeClr val="bg1"/>
                  </a:solidFill>
                </a:rPr>
                <a:t>Open Houses</a:t>
              </a:r>
            </a:p>
          </p:txBody>
        </p:sp>
        <p:sp>
          <p:nvSpPr>
            <p:cNvPr id="26" name="Freeform: Shape 25">
              <a:extLst>
                <a:ext uri="{FF2B5EF4-FFF2-40B4-BE49-F238E27FC236}">
                  <a16:creationId xmlns:a16="http://schemas.microsoft.com/office/drawing/2014/main" id="{E1E1C5EF-B5F9-4C30-B83C-274470CB6471}"/>
                </a:ext>
              </a:extLst>
            </p:cNvPr>
            <p:cNvSpPr/>
            <p:nvPr/>
          </p:nvSpPr>
          <p:spPr>
            <a:xfrm rot="16200000">
              <a:off x="9526029" y="2803657"/>
              <a:ext cx="473681"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Freeform: Shape 24">
              <a:extLst>
                <a:ext uri="{FF2B5EF4-FFF2-40B4-BE49-F238E27FC236}">
                  <a16:creationId xmlns:a16="http://schemas.microsoft.com/office/drawing/2014/main" id="{4AD9ACA3-5799-40D0-B18E-1A8134B1FC6E}"/>
                </a:ext>
              </a:extLst>
            </p:cNvPr>
            <p:cNvSpPr/>
            <p:nvPr/>
          </p:nvSpPr>
          <p:spPr>
            <a:xfrm>
              <a:off x="9120009" y="3040498"/>
              <a:ext cx="1285722" cy="1285722"/>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484" tIns="108484" rIns="108484" bIns="108484" numCol="1" spcCol="1270" anchor="ctr" anchorCtr="0">
              <a:noAutofit/>
            </a:bodyPr>
            <a:lstStyle/>
            <a:p>
              <a:pPr marL="0" lvl="0" indent="0" algn="ctr" defTabSz="800100">
                <a:spcBef>
                  <a:spcPct val="0"/>
                </a:spcBef>
                <a:spcAft>
                  <a:spcPct val="35000"/>
                </a:spcAft>
                <a:buNone/>
              </a:pPr>
              <a:r>
                <a:rPr lang="en-US" sz="1800" kern="1200">
                  <a:solidFill>
                    <a:schemeClr val="bg1"/>
                  </a:solidFill>
                </a:rPr>
                <a:t>Properties</a:t>
              </a:r>
            </a:p>
          </p:txBody>
        </p:sp>
        <p:sp>
          <p:nvSpPr>
            <p:cNvPr id="32" name="Freeform: Shape 31">
              <a:extLst>
                <a:ext uri="{FF2B5EF4-FFF2-40B4-BE49-F238E27FC236}">
                  <a16:creationId xmlns:a16="http://schemas.microsoft.com/office/drawing/2014/main" id="{70C94951-1D13-4D13-9CD0-EDF26DCB6CBA}"/>
                </a:ext>
              </a:extLst>
            </p:cNvPr>
            <p:cNvSpPr/>
            <p:nvPr/>
          </p:nvSpPr>
          <p:spPr>
            <a:xfrm rot="10800000">
              <a:off x="8654950" y="3683360"/>
              <a:ext cx="465058"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3" name="Freeform: Shape 32">
              <a:extLst>
                <a:ext uri="{FF2B5EF4-FFF2-40B4-BE49-F238E27FC236}">
                  <a16:creationId xmlns:a16="http://schemas.microsoft.com/office/drawing/2014/main" id="{BF833754-CD90-4BCD-8486-BBCB89584351}"/>
                </a:ext>
              </a:extLst>
            </p:cNvPr>
            <p:cNvSpPr/>
            <p:nvPr/>
          </p:nvSpPr>
          <p:spPr>
            <a:xfrm>
              <a:off x="7447221" y="3088117"/>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615" tIns="121615" rIns="121615" bIns="121615" numCol="1" spcCol="1270" anchor="ctr" anchorCtr="0">
              <a:noAutofit/>
            </a:bodyPr>
            <a:lstStyle/>
            <a:p>
              <a:pPr marL="0" lvl="0" indent="0" algn="ctr" defTabSz="1111250">
                <a:spcBef>
                  <a:spcPct val="0"/>
                </a:spcBef>
                <a:spcAft>
                  <a:spcPct val="35000"/>
                </a:spcAft>
                <a:buNone/>
              </a:pPr>
              <a:r>
                <a:rPr lang="en-US" sz="1800" kern="1200">
                  <a:solidFill>
                    <a:schemeClr val="bg1"/>
                  </a:solidFill>
                </a:rPr>
                <a:t>Clients</a:t>
              </a:r>
            </a:p>
          </p:txBody>
        </p:sp>
        <p:sp>
          <p:nvSpPr>
            <p:cNvPr id="28" name="Freeform: Shape 27">
              <a:extLst>
                <a:ext uri="{FF2B5EF4-FFF2-40B4-BE49-F238E27FC236}">
                  <a16:creationId xmlns:a16="http://schemas.microsoft.com/office/drawing/2014/main" id="{70826431-977B-4738-AEF9-0C573C750479}"/>
                </a:ext>
              </a:extLst>
            </p:cNvPr>
            <p:cNvSpPr/>
            <p:nvPr/>
          </p:nvSpPr>
          <p:spPr>
            <a:xfrm>
              <a:off x="10405731" y="3683360"/>
              <a:ext cx="465058"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9" name="Freeform: Shape 28">
              <a:extLst>
                <a:ext uri="{FF2B5EF4-FFF2-40B4-BE49-F238E27FC236}">
                  <a16:creationId xmlns:a16="http://schemas.microsoft.com/office/drawing/2014/main" id="{C242C87C-25E8-4B3A-9128-37B2AC6D5B56}"/>
                </a:ext>
              </a:extLst>
            </p:cNvPr>
            <p:cNvSpPr/>
            <p:nvPr/>
          </p:nvSpPr>
          <p:spPr>
            <a:xfrm>
              <a:off x="10870790" y="3088117"/>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9235" tIns="129235" rIns="129235" bIns="129235" numCol="1" spcCol="1270" anchor="ctr" anchorCtr="0">
              <a:noAutofit/>
            </a:bodyPr>
            <a:lstStyle/>
            <a:p>
              <a:pPr marL="0" lvl="0" indent="0" algn="ctr" defTabSz="1244600">
                <a:spcBef>
                  <a:spcPct val="0"/>
                </a:spcBef>
                <a:spcAft>
                  <a:spcPct val="35000"/>
                </a:spcAft>
                <a:buNone/>
              </a:pPr>
              <a:r>
                <a:rPr lang="en-US" sz="1800" kern="1200">
                  <a:solidFill>
                    <a:schemeClr val="bg1"/>
                  </a:solidFill>
                </a:rPr>
                <a:t>Notes</a:t>
              </a:r>
            </a:p>
          </p:txBody>
        </p:sp>
        <p:sp>
          <p:nvSpPr>
            <p:cNvPr id="30" name="Freeform: Shape 29">
              <a:extLst>
                <a:ext uri="{FF2B5EF4-FFF2-40B4-BE49-F238E27FC236}">
                  <a16:creationId xmlns:a16="http://schemas.microsoft.com/office/drawing/2014/main" id="{038620D1-5EDF-453F-96F7-B1545E68FCFD}"/>
                </a:ext>
              </a:extLst>
            </p:cNvPr>
            <p:cNvSpPr/>
            <p:nvPr/>
          </p:nvSpPr>
          <p:spPr>
            <a:xfrm rot="5400000">
              <a:off x="9526029" y="4563062"/>
              <a:ext cx="473681" cy="0"/>
            </a:xfrm>
            <a:prstGeom prst="rect">
              <a:avLst/>
            </a:prstGeom>
            <a:noFill/>
            <a:ln w="19050">
              <a:solidFill>
                <a:schemeClr val="bg1">
                  <a:lumMod val="6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Freeform: Shape 30">
              <a:extLst>
                <a:ext uri="{FF2B5EF4-FFF2-40B4-BE49-F238E27FC236}">
                  <a16:creationId xmlns:a16="http://schemas.microsoft.com/office/drawing/2014/main" id="{E965F16E-69F4-4EE5-B86C-DF9F04A94D97}"/>
                </a:ext>
              </a:extLst>
            </p:cNvPr>
            <p:cNvSpPr/>
            <p:nvPr/>
          </p:nvSpPr>
          <p:spPr>
            <a:xfrm>
              <a:off x="9159005" y="4799902"/>
              <a:ext cx="1207730" cy="1190484"/>
            </a:xfrm>
            <a:prstGeom prst="rect">
              <a:avLst/>
            </a:prstGeom>
            <a:solidFill>
              <a:srgbClr val="243A5E"/>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3835" tIns="103835" rIns="103835" bIns="103835" numCol="1" spcCol="1270" anchor="ctr" anchorCtr="0">
              <a:noAutofit/>
            </a:bodyPr>
            <a:lstStyle/>
            <a:p>
              <a:pPr marL="0" lvl="0" indent="0" algn="ctr" defTabSz="800100">
                <a:spcBef>
                  <a:spcPct val="0"/>
                </a:spcBef>
                <a:spcAft>
                  <a:spcPct val="35000"/>
                </a:spcAft>
                <a:buNone/>
              </a:pPr>
              <a:r>
                <a:rPr lang="en-US" sz="1800" kern="1200">
                  <a:solidFill>
                    <a:schemeClr val="bg1"/>
                  </a:solidFill>
                </a:rPr>
                <a:t>Showings</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Table relationships</a:t>
            </a:r>
          </a:p>
        </p:txBody>
      </p:sp>
      <p:sp>
        <p:nvSpPr>
          <p:cNvPr id="60" name="Text Placeholder 59">
            <a:extLst>
              <a:ext uri="{FF2B5EF4-FFF2-40B4-BE49-F238E27FC236}">
                <a16:creationId xmlns:a16="http://schemas.microsoft.com/office/drawing/2014/main" id="{EED59BB0-1CDD-426A-B17C-4A90AEAC9100}"/>
              </a:ext>
            </a:extLst>
          </p:cNvPr>
          <p:cNvSpPr>
            <a:spLocks noGrp="1"/>
          </p:cNvSpPr>
          <p:nvPr>
            <p:ph type="body" sz="quarter" idx="14"/>
          </p:nvPr>
        </p:nvSpPr>
        <p:spPr>
          <a:xfrm>
            <a:off x="418644" y="1456896"/>
            <a:ext cx="5579310" cy="923330"/>
          </a:xfrm>
        </p:spPr>
        <p:txBody>
          <a:bodyPr/>
          <a:lstStyle/>
          <a:p>
            <a:pPr lvl="0"/>
            <a:r>
              <a:rPr lang="en-US" sz="2000" dirty="0"/>
              <a:t>Define the different ways table rows can be associated with rows from other tables or the same table:</a:t>
            </a:r>
          </a:p>
        </p:txBody>
      </p:sp>
      <p:sp>
        <p:nvSpPr>
          <p:cNvPr id="31" name="Text Placeholder 30">
            <a:extLst>
              <a:ext uri="{FF2B5EF4-FFF2-40B4-BE49-F238E27FC236}">
                <a16:creationId xmlns:a16="http://schemas.microsoft.com/office/drawing/2014/main" id="{5F330CC6-77E4-401C-A3E6-BE907AEA5FD3}"/>
              </a:ext>
            </a:extLst>
          </p:cNvPr>
          <p:cNvSpPr>
            <a:spLocks noGrp="1"/>
          </p:cNvSpPr>
          <p:nvPr>
            <p:ph type="body" sz="quarter" idx="42"/>
          </p:nvPr>
        </p:nvSpPr>
        <p:spPr>
          <a:xfrm>
            <a:off x="418644" y="2598003"/>
            <a:ext cx="5579310" cy="830997"/>
          </a:xfrm>
        </p:spPr>
        <p:txBody>
          <a:bodyPr/>
          <a:lstStyle/>
          <a:p>
            <a:r>
              <a:rPr lang="en-US" dirty="0">
                <a:latin typeface="+mj-lt"/>
              </a:rPr>
              <a:t>One-to-many relationships</a:t>
            </a:r>
            <a:r>
              <a:rPr lang="en-US" dirty="0"/>
              <a:t>: Many related child rows associated with a single primary table row in a parent/child relationship</a:t>
            </a:r>
          </a:p>
        </p:txBody>
      </p:sp>
      <p:sp>
        <p:nvSpPr>
          <p:cNvPr id="32" name="Text Placeholder 31">
            <a:extLst>
              <a:ext uri="{FF2B5EF4-FFF2-40B4-BE49-F238E27FC236}">
                <a16:creationId xmlns:a16="http://schemas.microsoft.com/office/drawing/2014/main" id="{90FE8C4B-93BA-45F1-816D-33B1F2CC0B26}"/>
              </a:ext>
            </a:extLst>
          </p:cNvPr>
          <p:cNvSpPr>
            <a:spLocks noGrp="1"/>
          </p:cNvSpPr>
          <p:nvPr>
            <p:ph type="body" sz="quarter" idx="44"/>
          </p:nvPr>
        </p:nvSpPr>
        <p:spPr>
          <a:xfrm>
            <a:off x="418644" y="3732620"/>
            <a:ext cx="5579310" cy="584775"/>
          </a:xfrm>
        </p:spPr>
        <p:txBody>
          <a:bodyPr/>
          <a:lstStyle/>
          <a:p>
            <a:r>
              <a:rPr lang="en-US" dirty="0">
                <a:latin typeface="+mj-lt"/>
              </a:rPr>
              <a:t>Many-to-many relationships</a:t>
            </a:r>
            <a:r>
              <a:rPr lang="en-US" dirty="0"/>
              <a:t>: Many table rows are associated with many other table rows</a:t>
            </a:r>
          </a:p>
        </p:txBody>
      </p:sp>
      <p:grpSp>
        <p:nvGrpSpPr>
          <p:cNvPr id="44" name="Group 43" descr="One-to-many entity relationships diagram">
            <a:extLst>
              <a:ext uri="{FF2B5EF4-FFF2-40B4-BE49-F238E27FC236}">
                <a16:creationId xmlns:a16="http://schemas.microsoft.com/office/drawing/2014/main" id="{70A80934-72AD-4F78-A967-F5BB914ECEFE}"/>
              </a:ext>
            </a:extLst>
          </p:cNvPr>
          <p:cNvGrpSpPr/>
          <p:nvPr/>
        </p:nvGrpSpPr>
        <p:grpSpPr>
          <a:xfrm>
            <a:off x="7179749" y="1638301"/>
            <a:ext cx="3643703" cy="2186732"/>
            <a:chOff x="7179749" y="1854875"/>
            <a:chExt cx="3643703" cy="2186732"/>
          </a:xfrm>
        </p:grpSpPr>
        <p:sp>
          <p:nvSpPr>
            <p:cNvPr id="6" name="Venue">
              <a:extLst>
                <a:ext uri="{FF2B5EF4-FFF2-40B4-BE49-F238E27FC236}">
                  <a16:creationId xmlns:a16="http://schemas.microsoft.com/office/drawing/2014/main" id="{0904E6F9-A2C2-48A5-9A0C-7F078AA0F8F6}"/>
                </a:ext>
              </a:extLst>
            </p:cNvPr>
            <p:cNvSpPr/>
            <p:nvPr/>
          </p:nvSpPr>
          <p:spPr>
            <a:xfrm>
              <a:off x="7199632" y="1854875"/>
              <a:ext cx="3148183" cy="776596"/>
            </a:xfrm>
            <a:prstGeom prst="flowChartDocument">
              <a:avLst/>
            </a:prstGeom>
            <a:solidFill>
              <a:srgbClr val="243A5E"/>
            </a:solidFill>
            <a:ln w="6350">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600">
                  <a:solidFill>
                    <a:schemeClr val="bg1"/>
                  </a:solidFill>
                  <a:latin typeface="Segoe UI Semibold" pitchFamily="34" charset="0"/>
                </a:rPr>
                <a:t>Room</a:t>
              </a:r>
              <a:br>
                <a:rPr lang="en-GB" sz="1600">
                  <a:solidFill>
                    <a:schemeClr val="bg1"/>
                  </a:solidFill>
                  <a:latin typeface="Segoe UI Semibold" pitchFamily="34" charset="0"/>
                </a:rPr>
              </a:br>
              <a:r>
                <a:rPr lang="en-GB" sz="1600">
                  <a:solidFill>
                    <a:schemeClr val="bg1"/>
                  </a:solidFill>
                  <a:latin typeface="Segoe UI Semibold" pitchFamily="34" charset="0"/>
                </a:rPr>
                <a:t>(primary)</a:t>
              </a:r>
            </a:p>
          </p:txBody>
        </p:sp>
        <p:cxnSp>
          <p:nvCxnSpPr>
            <p:cNvPr id="8" name="1:N arrow">
              <a:extLst>
                <a:ext uri="{FF2B5EF4-FFF2-40B4-BE49-F238E27FC236}">
                  <a16:creationId xmlns:a16="http://schemas.microsoft.com/office/drawing/2014/main" id="{04033B86-7F81-44D9-A43C-6BF652092F9B}"/>
                </a:ext>
              </a:extLst>
            </p:cNvPr>
            <p:cNvCxnSpPr>
              <a:cxnSpLocks/>
              <a:endCxn id="6" idx="2"/>
            </p:cNvCxnSpPr>
            <p:nvPr/>
          </p:nvCxnSpPr>
          <p:spPr>
            <a:xfrm flipV="1">
              <a:off x="8773723" y="2580129"/>
              <a:ext cx="0" cy="528417"/>
            </a:xfrm>
            <a:prstGeom prst="straightConnector1">
              <a:avLst/>
            </a:prstGeom>
            <a:solidFill>
              <a:srgbClr val="002060"/>
            </a:solidFill>
            <a:ln w="2857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1:N text">
              <a:extLst>
                <a:ext uri="{FF2B5EF4-FFF2-40B4-BE49-F238E27FC236}">
                  <a16:creationId xmlns:a16="http://schemas.microsoft.com/office/drawing/2014/main" id="{82491011-E0B0-4BED-85E7-8B80BA2AD94F}"/>
                </a:ext>
              </a:extLst>
            </p:cNvPr>
            <p:cNvSpPr txBox="1"/>
            <p:nvPr/>
          </p:nvSpPr>
          <p:spPr>
            <a:xfrm>
              <a:off x="8903369" y="2723361"/>
              <a:ext cx="589548" cy="338554"/>
            </a:xfrm>
            <a:prstGeom prst="rect">
              <a:avLst/>
            </a:prstGeom>
            <a:noFill/>
          </p:spPr>
          <p:txBody>
            <a:bodyPr wrap="square" rtlCol="0">
              <a:spAutoFit/>
            </a:bodyPr>
            <a:lstStyle/>
            <a:p>
              <a:pPr algn="ctr"/>
              <a:r>
                <a:rPr lang="en-GB" sz="1600" b="1"/>
                <a:t>1:N</a:t>
              </a:r>
            </a:p>
          </p:txBody>
        </p:sp>
        <p:sp>
          <p:nvSpPr>
            <p:cNvPr id="7" name="Events">
              <a:extLst>
                <a:ext uri="{FF2B5EF4-FFF2-40B4-BE49-F238E27FC236}">
                  <a16:creationId xmlns:a16="http://schemas.microsoft.com/office/drawing/2014/main" id="{A57768C6-ED57-49EF-B3A3-52C3385D1937}"/>
                </a:ext>
              </a:extLst>
            </p:cNvPr>
            <p:cNvSpPr/>
            <p:nvPr/>
          </p:nvSpPr>
          <p:spPr>
            <a:xfrm>
              <a:off x="7179749" y="3106700"/>
              <a:ext cx="3643703" cy="934907"/>
            </a:xfrm>
            <a:prstGeom prst="flowChartMultidocument">
              <a:avLst/>
            </a:prstGeom>
            <a:solidFill>
              <a:srgbClr val="243A5E"/>
            </a:solidFill>
            <a:ln w="63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600">
                  <a:solidFill>
                    <a:schemeClr val="bg1"/>
                  </a:solidFill>
                  <a:latin typeface="+mj-lt"/>
                </a:rPr>
                <a:t>Session</a:t>
              </a:r>
              <a:br>
                <a:rPr lang="en-GB" sz="1600">
                  <a:solidFill>
                    <a:schemeClr val="bg1"/>
                  </a:solidFill>
                  <a:latin typeface="+mj-lt"/>
                </a:rPr>
              </a:br>
              <a:r>
                <a:rPr lang="en-GB" sz="1600">
                  <a:solidFill>
                    <a:schemeClr val="bg1"/>
                  </a:solidFill>
                  <a:latin typeface="+mj-lt"/>
                </a:rPr>
                <a:t>(related)</a:t>
              </a:r>
            </a:p>
          </p:txBody>
        </p:sp>
      </p:grpSp>
      <p:grpSp>
        <p:nvGrpSpPr>
          <p:cNvPr id="45" name="Group 44" descr="Many-to-many entity relationships diagram">
            <a:extLst>
              <a:ext uri="{FF2B5EF4-FFF2-40B4-BE49-F238E27FC236}">
                <a16:creationId xmlns:a16="http://schemas.microsoft.com/office/drawing/2014/main" id="{CF90537A-3DDD-4D96-B6AE-2B471C65F347}"/>
              </a:ext>
            </a:extLst>
          </p:cNvPr>
          <p:cNvGrpSpPr/>
          <p:nvPr/>
        </p:nvGrpSpPr>
        <p:grpSpPr>
          <a:xfrm>
            <a:off x="6829908" y="4188542"/>
            <a:ext cx="4343385" cy="2006527"/>
            <a:chOff x="6829908" y="4188542"/>
            <a:chExt cx="4343385" cy="2006527"/>
          </a:xfrm>
        </p:grpSpPr>
        <p:sp>
          <p:nvSpPr>
            <p:cNvPr id="25" name="Events">
              <a:extLst>
                <a:ext uri="{FF2B5EF4-FFF2-40B4-BE49-F238E27FC236}">
                  <a16:creationId xmlns:a16="http://schemas.microsoft.com/office/drawing/2014/main" id="{6DF610BC-33C7-4CD3-ACEA-D760D4CF40B0}"/>
                </a:ext>
              </a:extLst>
            </p:cNvPr>
            <p:cNvSpPr/>
            <p:nvPr/>
          </p:nvSpPr>
          <p:spPr>
            <a:xfrm>
              <a:off x="6829908" y="4317395"/>
              <a:ext cx="1319253" cy="1014810"/>
            </a:xfrm>
            <a:prstGeom prst="flowChartMultidocument">
              <a:avLst/>
            </a:prstGeom>
            <a:solidFill>
              <a:srgbClr val="243A5E"/>
            </a:solidFill>
            <a:ln w="635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400">
                  <a:solidFill>
                    <a:schemeClr val="bg1"/>
                  </a:solidFill>
                  <a:latin typeface="+mj-lt"/>
                </a:rPr>
                <a:t>Sessions</a:t>
              </a:r>
            </a:p>
          </p:txBody>
        </p:sp>
        <p:sp>
          <p:nvSpPr>
            <p:cNvPr id="24" name="N:N">
              <a:extLst>
                <a:ext uri="{FF2B5EF4-FFF2-40B4-BE49-F238E27FC236}">
                  <a16:creationId xmlns:a16="http://schemas.microsoft.com/office/drawing/2014/main" id="{FE0C3D23-E095-47F3-8976-527F101274B4}"/>
                </a:ext>
              </a:extLst>
            </p:cNvPr>
            <p:cNvSpPr txBox="1"/>
            <p:nvPr/>
          </p:nvSpPr>
          <p:spPr>
            <a:xfrm>
              <a:off x="8603911" y="4188542"/>
              <a:ext cx="795379" cy="409849"/>
            </a:xfrm>
            <a:prstGeom prst="rect">
              <a:avLst/>
            </a:prstGeom>
            <a:noFill/>
          </p:spPr>
          <p:txBody>
            <a:bodyPr wrap="square" rtlCol="0">
              <a:spAutoFit/>
            </a:bodyPr>
            <a:lstStyle/>
            <a:p>
              <a:pPr algn="ctr"/>
              <a:r>
                <a:rPr lang="en-GB" sz="1600" b="1"/>
                <a:t>N:N</a:t>
              </a:r>
            </a:p>
          </p:txBody>
        </p:sp>
        <p:cxnSp>
          <p:nvCxnSpPr>
            <p:cNvPr id="22" name="Left arrow">
              <a:extLst>
                <a:ext uri="{FF2B5EF4-FFF2-40B4-BE49-F238E27FC236}">
                  <a16:creationId xmlns:a16="http://schemas.microsoft.com/office/drawing/2014/main" id="{1005BF61-D62D-44D7-B581-C5AFBFCDCA7C}"/>
                </a:ext>
              </a:extLst>
            </p:cNvPr>
            <p:cNvCxnSpPr/>
            <p:nvPr/>
          </p:nvCxnSpPr>
          <p:spPr>
            <a:xfrm flipH="1">
              <a:off x="8230345" y="4614762"/>
              <a:ext cx="1420734" cy="0"/>
            </a:xfrm>
            <a:prstGeom prst="straightConnector1">
              <a:avLst/>
            </a:prstGeom>
            <a:ln w="28575">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Right arrow">
              <a:extLst>
                <a:ext uri="{FF2B5EF4-FFF2-40B4-BE49-F238E27FC236}">
                  <a16:creationId xmlns:a16="http://schemas.microsoft.com/office/drawing/2014/main" id="{C3FC9442-CAE4-4FB1-B854-6E182A8946D1}"/>
                </a:ext>
              </a:extLst>
            </p:cNvPr>
            <p:cNvCxnSpPr/>
            <p:nvPr/>
          </p:nvCxnSpPr>
          <p:spPr>
            <a:xfrm>
              <a:off x="8352122" y="4716243"/>
              <a:ext cx="1420734" cy="0"/>
            </a:xfrm>
            <a:prstGeom prst="straightConnector1">
              <a:avLst/>
            </a:prstGeom>
            <a:ln w="28575">
              <a:solidFill>
                <a:schemeClr val="bg1">
                  <a:lumMod val="6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Contacts">
              <a:extLst>
                <a:ext uri="{FF2B5EF4-FFF2-40B4-BE49-F238E27FC236}">
                  <a16:creationId xmlns:a16="http://schemas.microsoft.com/office/drawing/2014/main" id="{D4F8712D-3C70-438D-B397-9C09C1D0AA51}"/>
                </a:ext>
              </a:extLst>
            </p:cNvPr>
            <p:cNvSpPr/>
            <p:nvPr/>
          </p:nvSpPr>
          <p:spPr>
            <a:xfrm>
              <a:off x="9854040" y="4317395"/>
              <a:ext cx="1319253" cy="1014810"/>
            </a:xfrm>
            <a:prstGeom prst="flowChartMultidocument">
              <a:avLst/>
            </a:prstGeom>
            <a:solidFill>
              <a:srgbClr val="243A5E"/>
            </a:solidFill>
            <a:ln w="6350">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400">
                  <a:solidFill>
                    <a:schemeClr val="bg1"/>
                  </a:solidFill>
                  <a:latin typeface="+mj-lt"/>
                </a:rPr>
                <a:t>Contacts</a:t>
              </a:r>
            </a:p>
          </p:txBody>
        </p:sp>
        <p:sp>
          <p:nvSpPr>
            <p:cNvPr id="13" name="Intersect entity" title="Final click 1. Intersect entity apears, followed by two arrows labelled 1:N, one to Event, one to Contact.">
              <a:extLst>
                <a:ext uri="{FF2B5EF4-FFF2-40B4-BE49-F238E27FC236}">
                  <a16:creationId xmlns:a16="http://schemas.microsoft.com/office/drawing/2014/main" id="{00D3D9C1-D1C6-4441-85BD-8B0CCF560934}"/>
                </a:ext>
              </a:extLst>
            </p:cNvPr>
            <p:cNvSpPr/>
            <p:nvPr/>
          </p:nvSpPr>
          <p:spPr>
            <a:xfrm>
              <a:off x="8335857" y="5139667"/>
              <a:ext cx="1319253" cy="1055402"/>
            </a:xfrm>
            <a:prstGeom prst="flowChartMultidocument">
              <a:avLst/>
            </a:prstGeom>
            <a:solidFill>
              <a:schemeClr val="bg1">
                <a:lumMod val="95000"/>
              </a:schemeClr>
            </a:solidFill>
            <a:ln w="6350">
              <a:solidFill>
                <a:schemeClr val="bg1">
                  <a:lumMod val="65000"/>
                </a:schemeClr>
              </a:solidFill>
              <a:prstDash val="dash"/>
            </a:ln>
          </p:spPr>
          <p:style>
            <a:lnRef idx="1">
              <a:schemeClr val="dk1"/>
            </a:lnRef>
            <a:fillRef idx="2">
              <a:schemeClr val="dk1"/>
            </a:fillRef>
            <a:effectRef idx="1">
              <a:schemeClr val="dk1"/>
            </a:effectRef>
            <a:fontRef idx="minor">
              <a:schemeClr val="dk1"/>
            </a:fontRef>
          </p:style>
          <p:txBody>
            <a:bodyPr tIns="108000" rtlCol="0" anchor="t"/>
            <a:lstStyle/>
            <a:p>
              <a:pPr algn="ctr">
                <a:spcBef>
                  <a:spcPts val="1200"/>
                </a:spcBef>
              </a:pPr>
              <a:r>
                <a:rPr lang="en-GB" sz="1200" dirty="0">
                  <a:solidFill>
                    <a:schemeClr val="tx1"/>
                  </a:solidFill>
                  <a:latin typeface="+mj-lt"/>
                </a:rPr>
                <a:t>Hidden Intersect</a:t>
              </a:r>
              <a:br>
                <a:rPr lang="en-GB" sz="1200" dirty="0">
                  <a:solidFill>
                    <a:schemeClr val="tx1"/>
                  </a:solidFill>
                  <a:latin typeface="+mj-lt"/>
                </a:rPr>
              </a:br>
              <a:r>
                <a:rPr lang="en-GB" sz="1200" dirty="0">
                  <a:solidFill>
                    <a:schemeClr val="tx1"/>
                  </a:solidFill>
                  <a:latin typeface="+mj-lt"/>
                </a:rPr>
                <a:t>Table</a:t>
              </a:r>
            </a:p>
          </p:txBody>
        </p:sp>
        <p:cxnSp>
          <p:nvCxnSpPr>
            <p:cNvPr id="20" name="Left 1:N arrow">
              <a:extLst>
                <a:ext uri="{FF2B5EF4-FFF2-40B4-BE49-F238E27FC236}">
                  <a16:creationId xmlns:a16="http://schemas.microsoft.com/office/drawing/2014/main" id="{C635AF50-C71D-4595-8FAB-E9DFCA2A2F70}"/>
                </a:ext>
              </a:extLst>
            </p:cNvPr>
            <p:cNvCxnSpPr>
              <a:cxnSpLocks/>
            </p:cNvCxnSpPr>
            <p:nvPr/>
          </p:nvCxnSpPr>
          <p:spPr>
            <a:xfrm flipH="1" flipV="1">
              <a:off x="7397797" y="5322602"/>
              <a:ext cx="938061" cy="398355"/>
            </a:xfrm>
            <a:prstGeom prst="straightConnector1">
              <a:avLst/>
            </a:prstGeom>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1:N left">
              <a:extLst>
                <a:ext uri="{FF2B5EF4-FFF2-40B4-BE49-F238E27FC236}">
                  <a16:creationId xmlns:a16="http://schemas.microsoft.com/office/drawing/2014/main" id="{F088C589-966F-4098-9F89-4926C174FC0E}"/>
                </a:ext>
              </a:extLst>
            </p:cNvPr>
            <p:cNvSpPr txBox="1"/>
            <p:nvPr/>
          </p:nvSpPr>
          <p:spPr>
            <a:xfrm>
              <a:off x="7186804" y="5523137"/>
              <a:ext cx="795380" cy="409849"/>
            </a:xfrm>
            <a:prstGeom prst="rect">
              <a:avLst/>
            </a:prstGeom>
            <a:noFill/>
            <a:ln>
              <a:noFill/>
            </a:ln>
          </p:spPr>
          <p:txBody>
            <a:bodyPr wrap="square" rtlCol="0">
              <a:spAutoFit/>
            </a:bodyPr>
            <a:lstStyle/>
            <a:p>
              <a:pPr algn="ctr"/>
              <a:r>
                <a:rPr lang="en-GB" sz="1600" b="1"/>
                <a:t>1:N</a:t>
              </a:r>
            </a:p>
          </p:txBody>
        </p:sp>
        <p:cxnSp>
          <p:nvCxnSpPr>
            <p:cNvPr id="12" name="Right 1:N arrow">
              <a:extLst>
                <a:ext uri="{FF2B5EF4-FFF2-40B4-BE49-F238E27FC236}">
                  <a16:creationId xmlns:a16="http://schemas.microsoft.com/office/drawing/2014/main" id="{B3AF4B1D-89AE-4399-9478-44FFAB91F55B}"/>
                </a:ext>
              </a:extLst>
            </p:cNvPr>
            <p:cNvCxnSpPr>
              <a:cxnSpLocks/>
            </p:cNvCxnSpPr>
            <p:nvPr/>
          </p:nvCxnSpPr>
          <p:spPr>
            <a:xfrm flipV="1">
              <a:off x="9655109" y="5347362"/>
              <a:ext cx="766821" cy="373596"/>
            </a:xfrm>
            <a:prstGeom prst="straightConnector1">
              <a:avLst/>
            </a:prstGeom>
            <a:solidFill>
              <a:schemeClr val="tx2">
                <a:lumMod val="75000"/>
                <a:lumOff val="25000"/>
              </a:schemeClr>
            </a:solidFill>
            <a:ln w="28575">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1:N right">
              <a:extLst>
                <a:ext uri="{FF2B5EF4-FFF2-40B4-BE49-F238E27FC236}">
                  <a16:creationId xmlns:a16="http://schemas.microsoft.com/office/drawing/2014/main" id="{0070F147-86AA-4E54-9321-EBB39A889C6B}"/>
                </a:ext>
              </a:extLst>
            </p:cNvPr>
            <p:cNvSpPr txBox="1"/>
            <p:nvPr/>
          </p:nvSpPr>
          <p:spPr>
            <a:xfrm>
              <a:off x="9772857" y="5547200"/>
              <a:ext cx="795378" cy="409850"/>
            </a:xfrm>
            <a:prstGeom prst="rect">
              <a:avLst/>
            </a:prstGeom>
            <a:noFill/>
            <a:ln>
              <a:noFill/>
            </a:ln>
          </p:spPr>
          <p:txBody>
            <a:bodyPr wrap="square" rtlCol="0">
              <a:spAutoFit/>
            </a:bodyPr>
            <a:lstStyle/>
            <a:p>
              <a:pPr algn="ctr"/>
              <a:r>
                <a:rPr lang="en-GB" sz="1600" b="1"/>
                <a:t>1:N</a:t>
              </a: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Table types</a:t>
            </a:r>
          </a:p>
        </p:txBody>
      </p:sp>
      <p:sp>
        <p:nvSpPr>
          <p:cNvPr id="3" name="Text Placeholder 2">
            <a:extLst>
              <a:ext uri="{FF2B5EF4-FFF2-40B4-BE49-F238E27FC236}">
                <a16:creationId xmlns:a16="http://schemas.microsoft.com/office/drawing/2014/main" id="{C584974E-69C6-4B3D-9807-921834C79B4E}"/>
              </a:ext>
            </a:extLst>
          </p:cNvPr>
          <p:cNvSpPr>
            <a:spLocks noGrp="1"/>
          </p:cNvSpPr>
          <p:nvPr>
            <p:ph type="body" sz="quarter" idx="18"/>
          </p:nvPr>
        </p:nvSpPr>
        <p:spPr>
          <a:xfrm>
            <a:off x="432088" y="1168400"/>
            <a:ext cx="11341267" cy="307777"/>
          </a:xfrm>
        </p:spPr>
        <p:txBody>
          <a:bodyPr/>
          <a:lstStyle/>
          <a:p>
            <a:r>
              <a:rPr lang="en-US" sz="2000" dirty="0"/>
              <a:t>There are two types of tables:</a:t>
            </a:r>
          </a:p>
        </p:txBody>
      </p:sp>
      <p:pic>
        <p:nvPicPr>
          <p:cNvPr id="14" name="Picture 13" descr="Icon of a contact card">
            <a:extLst>
              <a:ext uri="{FF2B5EF4-FFF2-40B4-BE49-F238E27FC236}">
                <a16:creationId xmlns:a16="http://schemas.microsoft.com/office/drawing/2014/main" id="{5F0B52F4-91E4-4151-8841-4B1CD180F483}"/>
              </a:ext>
            </a:extLst>
          </p:cNvPr>
          <p:cNvPicPr>
            <a:picLocks noChangeAspect="1"/>
          </p:cNvPicPr>
          <p:nvPr/>
        </p:nvPicPr>
        <p:blipFill>
          <a:blip r:embed="rId3"/>
          <a:stretch>
            <a:fillRect/>
          </a:stretch>
        </p:blipFill>
        <p:spPr>
          <a:xfrm>
            <a:off x="418642" y="1900744"/>
            <a:ext cx="777240" cy="777240"/>
          </a:xfrm>
          <a:prstGeom prst="rect">
            <a:avLst/>
          </a:prstGeom>
        </p:spPr>
      </p:pic>
      <p:sp>
        <p:nvSpPr>
          <p:cNvPr id="32" name="Text Placeholder 31">
            <a:extLst>
              <a:ext uri="{FF2B5EF4-FFF2-40B4-BE49-F238E27FC236}">
                <a16:creationId xmlns:a16="http://schemas.microsoft.com/office/drawing/2014/main" id="{33D9E9CD-C962-4A31-B2AC-EF3A1620D020}"/>
              </a:ext>
            </a:extLst>
          </p:cNvPr>
          <p:cNvSpPr>
            <a:spLocks noGrp="1"/>
          </p:cNvSpPr>
          <p:nvPr>
            <p:ph type="body" sz="quarter" idx="11"/>
          </p:nvPr>
        </p:nvSpPr>
        <p:spPr/>
        <p:txBody>
          <a:bodyPr/>
          <a:lstStyle/>
          <a:p>
            <a:pPr lvl="0">
              <a:lnSpc>
                <a:spcPct val="100000"/>
              </a:lnSpc>
            </a:pPr>
            <a:r>
              <a:rPr lang="en-US" sz="1800" dirty="0">
                <a:latin typeface="+mj-lt"/>
              </a:rPr>
              <a:t>User or team owned</a:t>
            </a:r>
            <a:r>
              <a:rPr lang="en-US" sz="1800" dirty="0"/>
              <a:t>: Actions that can be performed on these rows can be controlled at the</a:t>
            </a:r>
            <a:br>
              <a:rPr lang="en-US" sz="1800" dirty="0"/>
            </a:br>
            <a:r>
              <a:rPr lang="en-US" sz="1800" dirty="0"/>
              <a:t>user level</a:t>
            </a:r>
          </a:p>
        </p:txBody>
      </p:sp>
      <p:pic>
        <p:nvPicPr>
          <p:cNvPr id="17" name="Picture 16" descr="Icon of an address book or directory">
            <a:extLst>
              <a:ext uri="{FF2B5EF4-FFF2-40B4-BE49-F238E27FC236}">
                <a16:creationId xmlns:a16="http://schemas.microsoft.com/office/drawing/2014/main" id="{8723C9E4-5764-4604-BA27-272188A3531F}"/>
              </a:ext>
            </a:extLst>
          </p:cNvPr>
          <p:cNvPicPr>
            <a:picLocks noChangeAspect="1"/>
          </p:cNvPicPr>
          <p:nvPr/>
        </p:nvPicPr>
        <p:blipFill>
          <a:blip r:embed="rId4"/>
          <a:stretch>
            <a:fillRect/>
          </a:stretch>
        </p:blipFill>
        <p:spPr>
          <a:xfrm>
            <a:off x="418642" y="2848613"/>
            <a:ext cx="777240" cy="777240"/>
          </a:xfrm>
          <a:prstGeom prst="rect">
            <a:avLst/>
          </a:prstGeom>
        </p:spPr>
      </p:pic>
      <p:sp>
        <p:nvSpPr>
          <p:cNvPr id="23" name="Text Placeholder 22">
            <a:extLst>
              <a:ext uri="{FF2B5EF4-FFF2-40B4-BE49-F238E27FC236}">
                <a16:creationId xmlns:a16="http://schemas.microsoft.com/office/drawing/2014/main" id="{5638933A-C26B-4DC2-991D-BACF101FE8F4}"/>
              </a:ext>
            </a:extLst>
          </p:cNvPr>
          <p:cNvSpPr>
            <a:spLocks noGrp="1"/>
          </p:cNvSpPr>
          <p:nvPr>
            <p:ph type="body" sz="quarter" idx="15"/>
          </p:nvPr>
        </p:nvSpPr>
        <p:spPr/>
        <p:txBody>
          <a:bodyPr/>
          <a:lstStyle/>
          <a:p>
            <a:pPr lvl="0">
              <a:lnSpc>
                <a:spcPct val="100000"/>
              </a:lnSpc>
            </a:pPr>
            <a:r>
              <a:rPr lang="en-US" sz="1800">
                <a:latin typeface="+mj-lt"/>
              </a:rPr>
              <a:t>Organization-owned</a:t>
            </a:r>
            <a:r>
              <a:rPr lang="en-US" sz="1800"/>
              <a:t>: Access to the data is controlled at the organization level</a:t>
            </a:r>
          </a:p>
        </p:txBody>
      </p:sp>
      <p:pic>
        <p:nvPicPr>
          <p:cNvPr id="19" name="Picture 18" descr="Icon of two documents stacked together with writing on them">
            <a:extLst>
              <a:ext uri="{FF2B5EF4-FFF2-40B4-BE49-F238E27FC236}">
                <a16:creationId xmlns:a16="http://schemas.microsoft.com/office/drawing/2014/main" id="{1D16BBB9-26E3-4C5E-9B1C-3BB0E9246EEA}"/>
              </a:ext>
            </a:extLst>
          </p:cNvPr>
          <p:cNvPicPr>
            <a:picLocks noChangeAspect="1"/>
          </p:cNvPicPr>
          <p:nvPr/>
        </p:nvPicPr>
        <p:blipFill>
          <a:blip r:embed="rId5"/>
          <a:stretch>
            <a:fillRect/>
          </a:stretch>
        </p:blipFill>
        <p:spPr>
          <a:xfrm>
            <a:off x="418642" y="3791397"/>
            <a:ext cx="777240" cy="777240"/>
          </a:xfrm>
          <a:prstGeom prst="rect">
            <a:avLst/>
          </a:prstGeom>
        </p:spPr>
      </p:pic>
      <p:sp>
        <p:nvSpPr>
          <p:cNvPr id="24" name="Text Placeholder 23">
            <a:extLst>
              <a:ext uri="{FF2B5EF4-FFF2-40B4-BE49-F238E27FC236}">
                <a16:creationId xmlns:a16="http://schemas.microsoft.com/office/drawing/2014/main" id="{F4022480-D7DB-4089-9CE9-75990E970B55}"/>
              </a:ext>
            </a:extLst>
          </p:cNvPr>
          <p:cNvSpPr>
            <a:spLocks noGrp="1"/>
          </p:cNvSpPr>
          <p:nvPr>
            <p:ph type="body" sz="quarter" idx="17"/>
          </p:nvPr>
        </p:nvSpPr>
        <p:spPr/>
        <p:txBody>
          <a:bodyPr/>
          <a:lstStyle/>
          <a:p>
            <a:pPr lvl="0">
              <a:lnSpc>
                <a:spcPct val="100000"/>
              </a:lnSpc>
            </a:pPr>
            <a:r>
              <a:rPr lang="en-US" sz="1800" dirty="0">
                <a:latin typeface="+mj-lt"/>
              </a:rPr>
              <a:t>Activity Table</a:t>
            </a:r>
            <a:r>
              <a:rPr lang="en-US" sz="1800" dirty="0"/>
              <a:t>: Represents an activity that can be added to user/organization tables such as appointments, emails, tasks, etc. </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solidFill>
                  <a:schemeClr val="tx1"/>
                </a:solidFill>
              </a:rPr>
              <a:t>Activity table types</a:t>
            </a:r>
          </a:p>
        </p:txBody>
      </p:sp>
      <p:pic>
        <p:nvPicPr>
          <p:cNvPr id="19" name="Picture 18" descr="Icon of two documents stacked together with writing on them">
            <a:extLst>
              <a:ext uri="{FF2B5EF4-FFF2-40B4-BE49-F238E27FC236}">
                <a16:creationId xmlns:a16="http://schemas.microsoft.com/office/drawing/2014/main" id="{78C1FEE7-1E69-4124-A9EC-5C816A82BEE1}"/>
              </a:ext>
            </a:extLst>
          </p:cNvPr>
          <p:cNvPicPr>
            <a:picLocks noChangeAspect="1"/>
          </p:cNvPicPr>
          <p:nvPr/>
        </p:nvPicPr>
        <p:blipFill>
          <a:blip r:embed="rId3"/>
          <a:stretch>
            <a:fillRect/>
          </a:stretch>
        </p:blipFill>
        <p:spPr>
          <a:xfrm>
            <a:off x="418642" y="1447972"/>
            <a:ext cx="915924" cy="915924"/>
          </a:xfrm>
          <a:prstGeom prst="rect">
            <a:avLst/>
          </a:prstGeom>
        </p:spPr>
      </p:pic>
      <p:sp>
        <p:nvSpPr>
          <p:cNvPr id="31" name="Text Placeholder 30">
            <a:extLst>
              <a:ext uri="{FF2B5EF4-FFF2-40B4-BE49-F238E27FC236}">
                <a16:creationId xmlns:a16="http://schemas.microsoft.com/office/drawing/2014/main" id="{B480EEDD-C81C-451C-BC26-622534AB4438}"/>
              </a:ext>
            </a:extLst>
          </p:cNvPr>
          <p:cNvSpPr>
            <a:spLocks noGrp="1"/>
          </p:cNvSpPr>
          <p:nvPr>
            <p:ph type="body" sz="quarter" idx="11"/>
          </p:nvPr>
        </p:nvSpPr>
        <p:spPr/>
        <p:txBody>
          <a:bodyPr/>
          <a:lstStyle/>
          <a:p>
            <a:pPr lvl="0">
              <a:lnSpc>
                <a:spcPct val="100000"/>
              </a:lnSpc>
            </a:pPr>
            <a:r>
              <a:rPr lang="en-US" sz="1600">
                <a:latin typeface="+mj-lt"/>
              </a:rPr>
              <a:t>Appointment: </a:t>
            </a:r>
            <a:r>
              <a:rPr lang="en-US" sz="1600"/>
              <a:t>A commitment representing a time interval that has start/end times and duration</a:t>
            </a:r>
          </a:p>
        </p:txBody>
      </p:sp>
      <p:pic>
        <p:nvPicPr>
          <p:cNvPr id="21" name="Picture 20" descr="Icon of an envelope">
            <a:extLst>
              <a:ext uri="{FF2B5EF4-FFF2-40B4-BE49-F238E27FC236}">
                <a16:creationId xmlns:a16="http://schemas.microsoft.com/office/drawing/2014/main" id="{E3FAED3B-C484-4F55-B173-C495A2F04673}"/>
              </a:ext>
            </a:extLst>
          </p:cNvPr>
          <p:cNvPicPr>
            <a:picLocks noChangeAspect="1"/>
          </p:cNvPicPr>
          <p:nvPr/>
        </p:nvPicPr>
        <p:blipFill>
          <a:blip r:embed="rId4"/>
          <a:stretch>
            <a:fillRect/>
          </a:stretch>
        </p:blipFill>
        <p:spPr>
          <a:xfrm>
            <a:off x="418642" y="2462490"/>
            <a:ext cx="915924" cy="915924"/>
          </a:xfrm>
          <a:prstGeom prst="rect">
            <a:avLst/>
          </a:prstGeom>
        </p:spPr>
      </p:pic>
      <p:sp>
        <p:nvSpPr>
          <p:cNvPr id="32" name="Text Placeholder 31">
            <a:extLst>
              <a:ext uri="{FF2B5EF4-FFF2-40B4-BE49-F238E27FC236}">
                <a16:creationId xmlns:a16="http://schemas.microsoft.com/office/drawing/2014/main" id="{2F88CB68-83DE-40F6-A2C0-CE1F906ABB4D}"/>
              </a:ext>
            </a:extLst>
          </p:cNvPr>
          <p:cNvSpPr>
            <a:spLocks noGrp="1"/>
          </p:cNvSpPr>
          <p:nvPr>
            <p:ph type="body" sz="quarter" idx="15"/>
          </p:nvPr>
        </p:nvSpPr>
        <p:spPr/>
        <p:txBody>
          <a:bodyPr/>
          <a:lstStyle/>
          <a:p>
            <a:pPr lvl="0">
              <a:lnSpc>
                <a:spcPct val="100000"/>
              </a:lnSpc>
            </a:pPr>
            <a:r>
              <a:rPr lang="en-US" sz="1600">
                <a:latin typeface="+mj-lt"/>
              </a:rPr>
              <a:t>Email: </a:t>
            </a:r>
            <a:r>
              <a:rPr lang="en-US" sz="1600"/>
              <a:t>An activity that's delivered by using email protocols</a:t>
            </a:r>
          </a:p>
        </p:txBody>
      </p:sp>
      <p:pic>
        <p:nvPicPr>
          <p:cNvPr id="23" name="Picture 22" descr="Icon of a ballot box">
            <a:extLst>
              <a:ext uri="{FF2B5EF4-FFF2-40B4-BE49-F238E27FC236}">
                <a16:creationId xmlns:a16="http://schemas.microsoft.com/office/drawing/2014/main" id="{8AD74602-86D6-4B03-BA8A-ACAC71370208}"/>
              </a:ext>
            </a:extLst>
          </p:cNvPr>
          <p:cNvPicPr>
            <a:picLocks noChangeAspect="1"/>
          </p:cNvPicPr>
          <p:nvPr/>
        </p:nvPicPr>
        <p:blipFill>
          <a:blip r:embed="rId5"/>
          <a:stretch>
            <a:fillRect/>
          </a:stretch>
        </p:blipFill>
        <p:spPr>
          <a:xfrm>
            <a:off x="418642" y="3477771"/>
            <a:ext cx="915924" cy="915924"/>
          </a:xfrm>
          <a:prstGeom prst="rect">
            <a:avLst/>
          </a:prstGeom>
        </p:spPr>
      </p:pic>
      <p:sp>
        <p:nvSpPr>
          <p:cNvPr id="33" name="Text Placeholder 32">
            <a:extLst>
              <a:ext uri="{FF2B5EF4-FFF2-40B4-BE49-F238E27FC236}">
                <a16:creationId xmlns:a16="http://schemas.microsoft.com/office/drawing/2014/main" id="{1256CE09-61B5-4BC8-8C91-F89C3410504E}"/>
              </a:ext>
            </a:extLst>
          </p:cNvPr>
          <p:cNvSpPr>
            <a:spLocks noGrp="1"/>
          </p:cNvSpPr>
          <p:nvPr>
            <p:ph type="body" sz="quarter" idx="17"/>
          </p:nvPr>
        </p:nvSpPr>
        <p:spPr>
          <a:xfrm>
            <a:off x="1568744" y="3487457"/>
            <a:ext cx="4393416" cy="896552"/>
          </a:xfrm>
        </p:spPr>
        <p:txBody>
          <a:bodyPr/>
          <a:lstStyle/>
          <a:p>
            <a:pPr>
              <a:lnSpc>
                <a:spcPct val="100000"/>
              </a:lnSpc>
            </a:pPr>
            <a:r>
              <a:rPr lang="en-US" sz="1600">
                <a:latin typeface="+mj-lt"/>
              </a:rPr>
              <a:t>Fax: </a:t>
            </a:r>
            <a:r>
              <a:rPr lang="en-US" sz="1600"/>
              <a:t>An activity that tracks the call outcome and number of pages for a fax</a:t>
            </a:r>
          </a:p>
        </p:txBody>
      </p:sp>
      <p:pic>
        <p:nvPicPr>
          <p:cNvPr id="25" name="Picture 24" descr="Icon of an open doorway">
            <a:extLst>
              <a:ext uri="{FF2B5EF4-FFF2-40B4-BE49-F238E27FC236}">
                <a16:creationId xmlns:a16="http://schemas.microsoft.com/office/drawing/2014/main" id="{21156EAC-32F1-40A5-8D08-FEF1A634D13C}"/>
              </a:ext>
            </a:extLst>
          </p:cNvPr>
          <p:cNvPicPr>
            <a:picLocks noChangeAspect="1"/>
          </p:cNvPicPr>
          <p:nvPr/>
        </p:nvPicPr>
        <p:blipFill>
          <a:blip r:embed="rId6"/>
          <a:stretch>
            <a:fillRect/>
          </a:stretch>
        </p:blipFill>
        <p:spPr>
          <a:xfrm>
            <a:off x="418642" y="4512424"/>
            <a:ext cx="915924" cy="915924"/>
          </a:xfrm>
          <a:prstGeom prst="rect">
            <a:avLst/>
          </a:prstGeom>
        </p:spPr>
      </p:pic>
      <p:sp>
        <p:nvSpPr>
          <p:cNvPr id="34" name="Text Placeholder 33">
            <a:extLst>
              <a:ext uri="{FF2B5EF4-FFF2-40B4-BE49-F238E27FC236}">
                <a16:creationId xmlns:a16="http://schemas.microsoft.com/office/drawing/2014/main" id="{F22F7CBC-2A67-484F-B09E-C10FD60AB6BD}"/>
              </a:ext>
            </a:extLst>
          </p:cNvPr>
          <p:cNvSpPr>
            <a:spLocks noGrp="1"/>
          </p:cNvSpPr>
          <p:nvPr>
            <p:ph type="body" sz="quarter" idx="19"/>
          </p:nvPr>
        </p:nvSpPr>
        <p:spPr>
          <a:xfrm>
            <a:off x="1568744" y="4522110"/>
            <a:ext cx="4393416" cy="896552"/>
          </a:xfrm>
        </p:spPr>
        <p:txBody>
          <a:bodyPr/>
          <a:lstStyle/>
          <a:p>
            <a:pPr lvl="0">
              <a:lnSpc>
                <a:spcPct val="100000"/>
              </a:lnSpc>
            </a:pPr>
            <a:r>
              <a:rPr lang="en-US" sz="1600">
                <a:latin typeface="+mj-lt"/>
              </a:rPr>
              <a:t>Letter: </a:t>
            </a:r>
            <a:r>
              <a:rPr lang="en-US" sz="1600"/>
              <a:t>An activity that tracks the delivery of a letter. The activity can store an electronic copy of the letter</a:t>
            </a:r>
          </a:p>
        </p:txBody>
      </p:sp>
      <p:pic>
        <p:nvPicPr>
          <p:cNvPr id="27" name="Picture 26" descr="Icon of a cellphone">
            <a:extLst>
              <a:ext uri="{FF2B5EF4-FFF2-40B4-BE49-F238E27FC236}">
                <a16:creationId xmlns:a16="http://schemas.microsoft.com/office/drawing/2014/main" id="{4D2775AF-6A4E-4AEB-A4A6-8C16D0655717}"/>
              </a:ext>
            </a:extLst>
          </p:cNvPr>
          <p:cNvPicPr>
            <a:picLocks noChangeAspect="1"/>
          </p:cNvPicPr>
          <p:nvPr/>
        </p:nvPicPr>
        <p:blipFill>
          <a:blip r:embed="rId7"/>
          <a:stretch>
            <a:fillRect/>
          </a:stretch>
        </p:blipFill>
        <p:spPr>
          <a:xfrm>
            <a:off x="6265468" y="1447972"/>
            <a:ext cx="915924" cy="915924"/>
          </a:xfrm>
          <a:prstGeom prst="rect">
            <a:avLst/>
          </a:prstGeom>
        </p:spPr>
      </p:pic>
      <p:sp>
        <p:nvSpPr>
          <p:cNvPr id="35" name="Text Placeholder 34">
            <a:extLst>
              <a:ext uri="{FF2B5EF4-FFF2-40B4-BE49-F238E27FC236}">
                <a16:creationId xmlns:a16="http://schemas.microsoft.com/office/drawing/2014/main" id="{8A13A51A-582A-4DD6-BA18-5101AB9CCC9F}"/>
              </a:ext>
            </a:extLst>
          </p:cNvPr>
          <p:cNvSpPr>
            <a:spLocks noGrp="1"/>
          </p:cNvSpPr>
          <p:nvPr>
            <p:ph type="body" sz="quarter" idx="31"/>
          </p:nvPr>
        </p:nvSpPr>
        <p:spPr/>
        <p:txBody>
          <a:bodyPr/>
          <a:lstStyle/>
          <a:p>
            <a:pPr>
              <a:lnSpc>
                <a:spcPct val="100000"/>
              </a:lnSpc>
            </a:pPr>
            <a:r>
              <a:rPr lang="en-US" sz="1600">
                <a:latin typeface="+mj-lt"/>
              </a:rPr>
              <a:t>Phone Call: </a:t>
            </a:r>
            <a:r>
              <a:rPr lang="en-US" sz="1600"/>
              <a:t>An activity that tracks a</a:t>
            </a:r>
            <a:br>
              <a:rPr lang="en-US" sz="1600"/>
            </a:br>
            <a:r>
              <a:rPr lang="en-US" sz="1600"/>
              <a:t>telephone call</a:t>
            </a:r>
          </a:p>
        </p:txBody>
      </p:sp>
      <p:pic>
        <p:nvPicPr>
          <p:cNvPr id="29" name="Picture 28" descr="Icon of an open envelope with a letter coming out">
            <a:extLst>
              <a:ext uri="{FF2B5EF4-FFF2-40B4-BE49-F238E27FC236}">
                <a16:creationId xmlns:a16="http://schemas.microsoft.com/office/drawing/2014/main" id="{1BE3C9EF-D793-4120-8FEC-A63442712927}"/>
              </a:ext>
            </a:extLst>
          </p:cNvPr>
          <p:cNvPicPr>
            <a:picLocks noChangeAspect="1"/>
          </p:cNvPicPr>
          <p:nvPr/>
        </p:nvPicPr>
        <p:blipFill>
          <a:blip r:embed="rId8"/>
          <a:stretch>
            <a:fillRect/>
          </a:stretch>
        </p:blipFill>
        <p:spPr>
          <a:xfrm>
            <a:off x="6265468" y="2462490"/>
            <a:ext cx="915924" cy="915924"/>
          </a:xfrm>
          <a:prstGeom prst="rect">
            <a:avLst/>
          </a:prstGeom>
        </p:spPr>
      </p:pic>
      <p:sp>
        <p:nvSpPr>
          <p:cNvPr id="36" name="Text Placeholder 35">
            <a:extLst>
              <a:ext uri="{FF2B5EF4-FFF2-40B4-BE49-F238E27FC236}">
                <a16:creationId xmlns:a16="http://schemas.microsoft.com/office/drawing/2014/main" id="{E7D2B9CB-93A4-4326-A4C8-5694B98F7D61}"/>
              </a:ext>
            </a:extLst>
          </p:cNvPr>
          <p:cNvSpPr>
            <a:spLocks noGrp="1"/>
          </p:cNvSpPr>
          <p:nvPr>
            <p:ph type="body" sz="quarter" idx="32"/>
          </p:nvPr>
        </p:nvSpPr>
        <p:spPr/>
        <p:txBody>
          <a:bodyPr/>
          <a:lstStyle/>
          <a:p>
            <a:pPr>
              <a:lnSpc>
                <a:spcPct val="100000"/>
              </a:lnSpc>
            </a:pPr>
            <a:r>
              <a:rPr lang="en-US" sz="1600">
                <a:latin typeface="+mj-lt"/>
              </a:rPr>
              <a:t>Recurring Appointment: </a:t>
            </a:r>
            <a:r>
              <a:rPr lang="en-US" sz="1600"/>
              <a:t>The master appointment of a recurring appointment series</a:t>
            </a:r>
          </a:p>
        </p:txBody>
      </p:sp>
      <p:pic>
        <p:nvPicPr>
          <p:cNvPr id="38" name="Picture 37" descr="Icon of a clipboard with a checklist on it">
            <a:extLst>
              <a:ext uri="{FF2B5EF4-FFF2-40B4-BE49-F238E27FC236}">
                <a16:creationId xmlns:a16="http://schemas.microsoft.com/office/drawing/2014/main" id="{DC18EC7E-2F57-4E78-9242-5954860FB865}"/>
              </a:ext>
            </a:extLst>
          </p:cNvPr>
          <p:cNvPicPr>
            <a:picLocks noChangeAspect="1"/>
          </p:cNvPicPr>
          <p:nvPr/>
        </p:nvPicPr>
        <p:blipFill>
          <a:blip r:embed="rId9"/>
          <a:stretch>
            <a:fillRect/>
          </a:stretch>
        </p:blipFill>
        <p:spPr>
          <a:xfrm>
            <a:off x="6265468" y="3477771"/>
            <a:ext cx="915924" cy="915924"/>
          </a:xfrm>
          <a:prstGeom prst="rect">
            <a:avLst/>
          </a:prstGeom>
        </p:spPr>
      </p:pic>
      <p:sp>
        <p:nvSpPr>
          <p:cNvPr id="37" name="Text Placeholder 36">
            <a:extLst>
              <a:ext uri="{FF2B5EF4-FFF2-40B4-BE49-F238E27FC236}">
                <a16:creationId xmlns:a16="http://schemas.microsoft.com/office/drawing/2014/main" id="{6410ED52-2994-413A-B7AB-F5D278CD4C1C}"/>
              </a:ext>
            </a:extLst>
          </p:cNvPr>
          <p:cNvSpPr>
            <a:spLocks noGrp="1"/>
          </p:cNvSpPr>
          <p:nvPr>
            <p:ph type="body" sz="quarter" idx="33"/>
          </p:nvPr>
        </p:nvSpPr>
        <p:spPr>
          <a:xfrm>
            <a:off x="7379942" y="3487457"/>
            <a:ext cx="4393416" cy="896552"/>
          </a:xfrm>
        </p:spPr>
        <p:txBody>
          <a:bodyPr/>
          <a:lstStyle/>
          <a:p>
            <a:pPr>
              <a:lnSpc>
                <a:spcPct val="100000"/>
              </a:lnSpc>
            </a:pPr>
            <a:r>
              <a:rPr lang="en-US" sz="1600">
                <a:latin typeface="+mj-lt"/>
              </a:rPr>
              <a:t>Task: </a:t>
            </a:r>
            <a:r>
              <a:rPr lang="en-US" sz="1600"/>
              <a:t>A generic activity representing work that must be done</a:t>
            </a:r>
          </a:p>
        </p:txBody>
      </p:sp>
    </p:spTree>
    <p:extLst>
      <p:ext uri="{BB962C8B-B14F-4D97-AF65-F5344CB8AC3E}">
        <p14:creationId xmlns:p14="http://schemas.microsoft.com/office/powerpoint/2010/main" val="10164057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 table</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 module 3</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941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6ECEE6-D3DA-46BB-BEA1-17E8CB5F4CA8}"/>
              </a:ext>
            </a:extLst>
          </p:cNvPr>
          <p:cNvSpPr>
            <a:spLocks noGrp="1"/>
          </p:cNvSpPr>
          <p:nvPr>
            <p:ph type="title"/>
          </p:nvPr>
        </p:nvSpPr>
        <p:spPr/>
        <p:txBody>
          <a:bodyPr/>
          <a:lstStyle/>
          <a:p>
            <a:r>
              <a:rPr lang="en-US" dirty="0"/>
              <a:t>Module 3: Get started with model-driven apps in Power Apps</a:t>
            </a:r>
          </a:p>
        </p:txBody>
      </p:sp>
      <p:pic>
        <p:nvPicPr>
          <p:cNvPr id="11" name="Picture Placeholder 10" descr="A picture containing plate, clock, drawing&#10;&#10;Description automatically generated">
            <a:extLst>
              <a:ext uri="{FF2B5EF4-FFF2-40B4-BE49-F238E27FC236}">
                <a16:creationId xmlns:a16="http://schemas.microsoft.com/office/drawing/2014/main" id="{8503762F-64C6-43B2-87DF-7BAF507E4A8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174148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Modules</a:t>
            </a:r>
            <a:br>
              <a:rPr lang="en-US" dirty="0"/>
            </a:br>
            <a:endParaRPr lang="en-US" dirty="0"/>
          </a:p>
        </p:txBody>
      </p:sp>
      <p:sp>
        <p:nvSpPr>
          <p:cNvPr id="6" name="Text Placeholder 5"/>
          <p:cNvSpPr>
            <a:spLocks noGrp="1"/>
          </p:cNvSpPr>
          <p:nvPr>
            <p:ph type="body" sz="quarter" idx="11"/>
          </p:nvPr>
        </p:nvSpPr>
        <p:spPr>
          <a:xfrm>
            <a:off x="4078288" y="457424"/>
            <a:ext cx="8952648" cy="863010"/>
          </a:xfrm>
        </p:spPr>
        <p:txBody>
          <a:bodyPr/>
          <a:lstStyle/>
          <a:p>
            <a:pPr lvl="1"/>
            <a:r>
              <a:rPr lang="en-US" dirty="0"/>
              <a:t>Introduction to model-driven apps and Microsoft Dataverse</a:t>
            </a:r>
          </a:p>
        </p:txBody>
      </p:sp>
      <p:sp>
        <p:nvSpPr>
          <p:cNvPr id="2" name="Text Placeholder 1"/>
          <p:cNvSpPr>
            <a:spLocks noGrp="1"/>
          </p:cNvSpPr>
          <p:nvPr>
            <p:ph type="body" sz="quarter" idx="15"/>
          </p:nvPr>
        </p:nvSpPr>
        <p:spPr>
          <a:xfrm>
            <a:off x="4078288" y="1322483"/>
            <a:ext cx="8952648" cy="863010"/>
          </a:xfrm>
        </p:spPr>
        <p:txBody>
          <a:bodyPr/>
          <a:lstStyle/>
          <a:p>
            <a:pPr lvl="1"/>
            <a:r>
              <a:rPr lang="en-US" dirty="0"/>
              <a:t>Get started with Dataverse</a:t>
            </a:r>
          </a:p>
        </p:txBody>
      </p:sp>
      <p:sp>
        <p:nvSpPr>
          <p:cNvPr id="3" name="Text Placeholder 2"/>
          <p:cNvSpPr>
            <a:spLocks noGrp="1"/>
          </p:cNvSpPr>
          <p:nvPr>
            <p:ph type="body" sz="quarter" idx="17"/>
          </p:nvPr>
        </p:nvSpPr>
        <p:spPr>
          <a:xfrm>
            <a:off x="4078288" y="2187542"/>
            <a:ext cx="8952648" cy="863010"/>
          </a:xfrm>
        </p:spPr>
        <p:txBody>
          <a:bodyPr/>
          <a:lstStyle/>
          <a:p>
            <a:pPr lvl="1"/>
            <a:r>
              <a:rPr lang="en-US" dirty="0"/>
              <a:t>Get started with model-driven apps in Power Apps</a:t>
            </a:r>
          </a:p>
        </p:txBody>
      </p:sp>
      <p:grpSp>
        <p:nvGrpSpPr>
          <p:cNvPr id="85" name="Group 84">
            <a:extLst>
              <a:ext uri="{FF2B5EF4-FFF2-40B4-BE49-F238E27FC236}">
                <a16:creationId xmlns:a16="http://schemas.microsoft.com/office/drawing/2014/main" id="{928F9FB2-7056-4AEA-80EA-90AB05087747}"/>
              </a:ext>
            </a:extLst>
          </p:cNvPr>
          <p:cNvGrpSpPr/>
          <p:nvPr/>
        </p:nvGrpSpPr>
        <p:grpSpPr>
          <a:xfrm>
            <a:off x="3031667" y="3070737"/>
            <a:ext cx="816879" cy="816995"/>
            <a:chOff x="3031668" y="4725108"/>
            <a:chExt cx="702132" cy="702232"/>
          </a:xfrm>
        </p:grpSpPr>
        <p:grpSp>
          <p:nvGrpSpPr>
            <p:cNvPr id="86" name="Group 85">
              <a:extLst>
                <a:ext uri="{FF2B5EF4-FFF2-40B4-BE49-F238E27FC236}">
                  <a16:creationId xmlns:a16="http://schemas.microsoft.com/office/drawing/2014/main" id="{1BD84496-45D1-4ED3-A7DB-8DB58049136B}"/>
                </a:ext>
              </a:extLst>
            </p:cNvPr>
            <p:cNvGrpSpPr/>
            <p:nvPr/>
          </p:nvGrpSpPr>
          <p:grpSpPr>
            <a:xfrm>
              <a:off x="3031668" y="4725108"/>
              <a:ext cx="702132" cy="702232"/>
              <a:chOff x="3031668" y="4725108"/>
              <a:chExt cx="702132" cy="702232"/>
            </a:xfrm>
          </p:grpSpPr>
          <p:sp>
            <p:nvSpPr>
              <p:cNvPr id="91" name="Freeform 5">
                <a:extLst>
                  <a:ext uri="{FF2B5EF4-FFF2-40B4-BE49-F238E27FC236}">
                    <a16:creationId xmlns:a16="http://schemas.microsoft.com/office/drawing/2014/main" id="{92530E41-F2EB-4837-B282-FA29F84D3A9A}"/>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C042EA50-1A57-464C-8973-F99CCEF4588A}"/>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7" name="safe" title="Icon of a locked safe">
              <a:extLst>
                <a:ext uri="{FF2B5EF4-FFF2-40B4-BE49-F238E27FC236}">
                  <a16:creationId xmlns:a16="http://schemas.microsoft.com/office/drawing/2014/main" id="{50FE8728-6673-40C3-B6AD-3DC60F7D617B}"/>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5314F318-BBD2-4B03-8429-65A4F541D189}"/>
              </a:ext>
            </a:extLst>
          </p:cNvPr>
          <p:cNvSpPr>
            <a:spLocks noGrp="1"/>
          </p:cNvSpPr>
          <p:nvPr>
            <p:ph type="body" sz="quarter" idx="19"/>
          </p:nvPr>
        </p:nvSpPr>
        <p:spPr>
          <a:xfrm>
            <a:off x="4078288" y="3052601"/>
            <a:ext cx="8952648" cy="863010"/>
          </a:xfrm>
        </p:spPr>
        <p:txBody>
          <a:bodyPr/>
          <a:lstStyle/>
          <a:p>
            <a:pPr lvl="1"/>
            <a:r>
              <a:rPr lang="en-US" dirty="0"/>
              <a:t>Create and manage columns within a table in Dataverse</a:t>
            </a:r>
          </a:p>
        </p:txBody>
      </p:sp>
      <p:sp>
        <p:nvSpPr>
          <p:cNvPr id="5" name="Text Placeholder 4">
            <a:extLst>
              <a:ext uri="{FF2B5EF4-FFF2-40B4-BE49-F238E27FC236}">
                <a16:creationId xmlns:a16="http://schemas.microsoft.com/office/drawing/2014/main" id="{857B8CDE-A7E2-4EAD-9A8D-54940A9C743F}"/>
              </a:ext>
            </a:extLst>
          </p:cNvPr>
          <p:cNvSpPr>
            <a:spLocks noGrp="1"/>
          </p:cNvSpPr>
          <p:nvPr>
            <p:ph type="body" sz="quarter" idx="21"/>
          </p:nvPr>
        </p:nvSpPr>
        <p:spPr>
          <a:xfrm>
            <a:off x="4078288" y="3917660"/>
            <a:ext cx="8952648" cy="863010"/>
          </a:xfrm>
        </p:spPr>
        <p:txBody>
          <a:bodyPr/>
          <a:lstStyle/>
          <a:p>
            <a:pPr lvl="1"/>
            <a:r>
              <a:rPr lang="en-US" dirty="0"/>
              <a:t>Get started with security roles in Dataverse</a:t>
            </a:r>
          </a:p>
        </p:txBody>
      </p:sp>
      <p:sp>
        <p:nvSpPr>
          <p:cNvPr id="7" name="Text Placeholder 6">
            <a:extLst>
              <a:ext uri="{FF2B5EF4-FFF2-40B4-BE49-F238E27FC236}">
                <a16:creationId xmlns:a16="http://schemas.microsoft.com/office/drawing/2014/main" id="{A91ECD5A-A06D-4426-B215-D810A663A47E}"/>
              </a:ext>
            </a:extLst>
          </p:cNvPr>
          <p:cNvSpPr>
            <a:spLocks noGrp="1"/>
          </p:cNvSpPr>
          <p:nvPr>
            <p:ph type="body" sz="quarter" idx="22"/>
          </p:nvPr>
        </p:nvSpPr>
        <p:spPr>
          <a:xfrm>
            <a:off x="4078288" y="4782717"/>
            <a:ext cx="8952648" cy="863010"/>
          </a:xfrm>
        </p:spPr>
        <p:txBody>
          <a:bodyPr/>
          <a:lstStyle/>
          <a:p>
            <a:pPr lvl="1"/>
            <a:r>
              <a:rPr lang="en-US" dirty="0"/>
              <a:t>Document and test your Power Apps application</a:t>
            </a:r>
          </a:p>
        </p:txBody>
      </p:sp>
      <p:grpSp>
        <p:nvGrpSpPr>
          <p:cNvPr id="16" name="Group 15">
            <a:extLst>
              <a:ext uri="{FF2B5EF4-FFF2-40B4-BE49-F238E27FC236}">
                <a16:creationId xmlns:a16="http://schemas.microsoft.com/office/drawing/2014/main" id="{1AFA0F3D-E64F-47E7-9511-70A56E7D4378}"/>
              </a:ext>
            </a:extLst>
          </p:cNvPr>
          <p:cNvGrpSpPr/>
          <p:nvPr/>
        </p:nvGrpSpPr>
        <p:grpSpPr>
          <a:xfrm>
            <a:off x="3031667" y="3935250"/>
            <a:ext cx="816879" cy="816995"/>
            <a:chOff x="3031668" y="3935251"/>
            <a:chExt cx="702132" cy="702232"/>
          </a:xfrm>
        </p:grpSpPr>
        <p:grpSp>
          <p:nvGrpSpPr>
            <p:cNvPr id="12" name="Group 11">
              <a:extLst>
                <a:ext uri="{FF2B5EF4-FFF2-40B4-BE49-F238E27FC236}">
                  <a16:creationId xmlns:a16="http://schemas.microsoft.com/office/drawing/2014/main" id="{26822DDD-E607-42D3-87A1-A5D7E45B308D}"/>
                </a:ext>
              </a:extLst>
            </p:cNvPr>
            <p:cNvGrpSpPr/>
            <p:nvPr/>
          </p:nvGrpSpPr>
          <p:grpSpPr>
            <a:xfrm>
              <a:off x="3031668" y="3935251"/>
              <a:ext cx="702132" cy="702232"/>
              <a:chOff x="3031668" y="3935251"/>
              <a:chExt cx="702132" cy="702232"/>
            </a:xfrm>
          </p:grpSpPr>
          <p:sp>
            <p:nvSpPr>
              <p:cNvPr id="38" name="Freeform 5">
                <a:extLst>
                  <a:ext uri="{FF2B5EF4-FFF2-40B4-BE49-F238E27FC236}">
                    <a16:creationId xmlns:a16="http://schemas.microsoft.com/office/drawing/2014/main" id="{56F065CE-177B-490A-A251-D0F4169A5766}"/>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4A37F30B-0F4B-440C-B966-1CE9DD6EF9B7}"/>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key" title="Icon of a key">
              <a:extLst>
                <a:ext uri="{FF2B5EF4-FFF2-40B4-BE49-F238E27FC236}">
                  <a16:creationId xmlns:a16="http://schemas.microsoft.com/office/drawing/2014/main" id="{6B4291FA-8DA2-4684-BA0F-E2725CA03B0D}"/>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F71581-B6F2-4B13-913E-4A4A504D02EE}"/>
              </a:ext>
            </a:extLst>
          </p:cNvPr>
          <p:cNvGrpSpPr/>
          <p:nvPr/>
        </p:nvGrpSpPr>
        <p:grpSpPr>
          <a:xfrm>
            <a:off x="3031667" y="4799763"/>
            <a:ext cx="816879" cy="816879"/>
            <a:chOff x="3031668" y="4799764"/>
            <a:chExt cx="702132" cy="702132"/>
          </a:xfrm>
        </p:grpSpPr>
        <p:grpSp>
          <p:nvGrpSpPr>
            <p:cNvPr id="18" name="Group 17">
              <a:extLst>
                <a:ext uri="{FF2B5EF4-FFF2-40B4-BE49-F238E27FC236}">
                  <a16:creationId xmlns:a16="http://schemas.microsoft.com/office/drawing/2014/main" id="{6F556E01-AAC0-4A2E-9FE2-F78EA824C655}"/>
                </a:ext>
              </a:extLst>
            </p:cNvPr>
            <p:cNvGrpSpPr/>
            <p:nvPr/>
          </p:nvGrpSpPr>
          <p:grpSpPr>
            <a:xfrm>
              <a:off x="3031668" y="4799764"/>
              <a:ext cx="702132" cy="702132"/>
              <a:chOff x="3031668" y="4799764"/>
              <a:chExt cx="702132" cy="702132"/>
            </a:xfrm>
          </p:grpSpPr>
          <p:sp>
            <p:nvSpPr>
              <p:cNvPr id="78" name="AutoShape 3">
                <a:extLst>
                  <a:ext uri="{FF2B5EF4-FFF2-40B4-BE49-F238E27FC236}">
                    <a16:creationId xmlns:a16="http://schemas.microsoft.com/office/drawing/2014/main" id="{CF996211-C481-4235-89A0-A32FD402DDE3}"/>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5">
                <a:extLst>
                  <a:ext uri="{FF2B5EF4-FFF2-40B4-BE49-F238E27FC236}">
                    <a16:creationId xmlns:a16="http://schemas.microsoft.com/office/drawing/2014/main" id="{1B80AA19-EBDD-4F58-8B9A-0D60A58F5FD8}"/>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6">
                <a:extLst>
                  <a:ext uri="{FF2B5EF4-FFF2-40B4-BE49-F238E27FC236}">
                    <a16:creationId xmlns:a16="http://schemas.microsoft.com/office/drawing/2014/main" id="{23FC2815-7F4A-4903-9A08-A24F2C74864A}"/>
                  </a:ext>
                </a:extLst>
              </p:cNvPr>
              <p:cNvSpPr>
                <a:spLocks noEditPoints="1"/>
              </p:cNvSpPr>
              <p:nvPr/>
            </p:nvSpPr>
            <p:spPr bwMode="auto">
              <a:xfrm>
                <a:off x="3087212" y="4854596"/>
                <a:ext cx="591044" cy="592469"/>
              </a:xfrm>
              <a:prstGeom prst="ellipse">
                <a:avLst/>
              </a:prstGeom>
              <a:noFill/>
              <a:ln w="19050" cap="flat">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5" name="document_6" title="Icon of a document with a padlock in the lower right corner">
              <a:extLst>
                <a:ext uri="{FF2B5EF4-FFF2-40B4-BE49-F238E27FC236}">
                  <a16:creationId xmlns:a16="http://schemas.microsoft.com/office/drawing/2014/main" id="{01B2EECB-708F-49DE-A979-A4614A614226}"/>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871929" cy="87192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1667" y="1353440"/>
            <a:ext cx="819155" cy="819155"/>
          </a:xfrm>
          <a:prstGeom prst="rect">
            <a:avLst/>
          </a:prstGeom>
        </p:spPr>
      </p:pic>
      <p:pic>
        <p:nvPicPr>
          <p:cNvPr id="11" name="Picture 10" descr="Icon of an archival box">
            <a:extLst>
              <a:ext uri="{FF2B5EF4-FFF2-40B4-BE49-F238E27FC236}">
                <a16:creationId xmlns:a16="http://schemas.microsoft.com/office/drawing/2014/main" id="{49ABCF4C-B56E-4310-883B-B0F36FC4A7A6}"/>
              </a:ext>
            </a:extLst>
          </p:cNvPr>
          <p:cNvPicPr>
            <a:picLocks noChangeAspect="1"/>
          </p:cNvPicPr>
          <p:nvPr/>
        </p:nvPicPr>
        <p:blipFill>
          <a:blip r:embed="rId5"/>
          <a:stretch>
            <a:fillRect/>
          </a:stretch>
        </p:blipFill>
        <p:spPr>
          <a:xfrm>
            <a:off x="3031667" y="2204368"/>
            <a:ext cx="819155" cy="819155"/>
          </a:xfrm>
          <a:prstGeom prst="rect">
            <a:avLst/>
          </a:prstGeom>
        </p:spPr>
      </p:pic>
    </p:spTree>
    <p:extLst>
      <p:ext uri="{BB962C8B-B14F-4D97-AF65-F5344CB8AC3E}">
        <p14:creationId xmlns:p14="http://schemas.microsoft.com/office/powerpoint/2010/main" val="28297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Microsoft Learn module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9100" y="1456897"/>
            <a:ext cx="11340811" cy="1420902"/>
          </a:xfrm>
        </p:spPr>
        <p:txBody>
          <a:bodyPr/>
          <a:lstStyle/>
          <a:p>
            <a:r>
              <a:rPr lang="en-US" dirty="0"/>
              <a:t>PL-100 Get started with model-driven apps in Power Apps</a:t>
            </a:r>
          </a:p>
          <a:p>
            <a:r>
              <a:rPr lang="en-US" dirty="0">
                <a:solidFill>
                  <a:schemeClr val="accent2"/>
                </a:solidFill>
                <a:hlinkClick r:id="rId3"/>
              </a:rPr>
              <a:t>https://learn.microsoft.com/en-us/training/modules/get-started-with-model-driven-apps-in-powerapps/</a:t>
            </a:r>
            <a:endParaRPr lang="en-US" dirty="0">
              <a:solidFill>
                <a:schemeClr val="accent2"/>
              </a:solidFill>
            </a:endParaRPr>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445" y="3062114"/>
            <a:ext cx="2966466" cy="2268475"/>
          </a:xfrm>
          <a:prstGeom prst="rect">
            <a:avLst/>
          </a:prstGeom>
        </p:spPr>
      </p:pic>
    </p:spTree>
    <p:extLst>
      <p:ext uri="{BB962C8B-B14F-4D97-AF65-F5344CB8AC3E}">
        <p14:creationId xmlns:p14="http://schemas.microsoft.com/office/powerpoint/2010/main" val="401091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App building blocks </a:t>
            </a:r>
          </a:p>
        </p:txBody>
      </p:sp>
      <p:pic>
        <p:nvPicPr>
          <p:cNvPr id="32" name="Picture 31" descr="Icon of a server tower">
            <a:extLst>
              <a:ext uri="{FF2B5EF4-FFF2-40B4-BE49-F238E27FC236}">
                <a16:creationId xmlns:a16="http://schemas.microsoft.com/office/drawing/2014/main" id="{86E2C1BB-3565-480F-8570-8F35E9315CD6}"/>
              </a:ext>
            </a:extLst>
          </p:cNvPr>
          <p:cNvPicPr>
            <a:picLocks noChangeAspect="1"/>
          </p:cNvPicPr>
          <p:nvPr/>
        </p:nvPicPr>
        <p:blipFill>
          <a:blip r:embed="rId3"/>
          <a:stretch>
            <a:fillRect/>
          </a:stretch>
        </p:blipFill>
        <p:spPr>
          <a:xfrm>
            <a:off x="418642" y="1903027"/>
            <a:ext cx="774957" cy="774957"/>
          </a:xfrm>
          <a:prstGeom prst="rect">
            <a:avLst/>
          </a:prstGeom>
        </p:spPr>
      </p:pic>
      <p:sp>
        <p:nvSpPr>
          <p:cNvPr id="10" name="Text Placeholder 9">
            <a:extLst>
              <a:ext uri="{FF2B5EF4-FFF2-40B4-BE49-F238E27FC236}">
                <a16:creationId xmlns:a16="http://schemas.microsoft.com/office/drawing/2014/main" id="{31ABEAA7-E6DF-4F4B-A08E-75412A81173D}"/>
              </a:ext>
            </a:extLst>
          </p:cNvPr>
          <p:cNvSpPr>
            <a:spLocks noGrp="1"/>
          </p:cNvSpPr>
          <p:nvPr>
            <p:ph type="body" sz="quarter" idx="11"/>
          </p:nvPr>
        </p:nvSpPr>
        <p:spPr/>
        <p:txBody>
          <a:bodyPr/>
          <a:lstStyle/>
          <a:p>
            <a:pPr>
              <a:lnSpc>
                <a:spcPct val="100000"/>
              </a:lnSpc>
            </a:pPr>
            <a:r>
              <a:rPr lang="en-US" sz="1800" dirty="0">
                <a:latin typeface="+mj-lt"/>
              </a:rPr>
              <a:t>Data</a:t>
            </a:r>
            <a:r>
              <a:rPr lang="en-US" sz="1800" dirty="0"/>
              <a:t>: Define the data the app will be based upon</a:t>
            </a:r>
          </a:p>
        </p:txBody>
      </p:sp>
      <p:pic>
        <p:nvPicPr>
          <p:cNvPr id="34" name="Picture 33" descr="Icon of a desk with a PC on top">
            <a:extLst>
              <a:ext uri="{FF2B5EF4-FFF2-40B4-BE49-F238E27FC236}">
                <a16:creationId xmlns:a16="http://schemas.microsoft.com/office/drawing/2014/main" id="{33C72915-0A96-4E16-89F5-0411B1AB3B1F}"/>
              </a:ext>
            </a:extLst>
          </p:cNvPr>
          <p:cNvPicPr>
            <a:picLocks noChangeAspect="1"/>
          </p:cNvPicPr>
          <p:nvPr/>
        </p:nvPicPr>
        <p:blipFill>
          <a:blip r:embed="rId4"/>
          <a:stretch>
            <a:fillRect/>
          </a:stretch>
        </p:blipFill>
        <p:spPr>
          <a:xfrm>
            <a:off x="418642" y="2851939"/>
            <a:ext cx="774957" cy="774957"/>
          </a:xfrm>
          <a:prstGeom prst="rect">
            <a:avLst/>
          </a:prstGeom>
        </p:spPr>
      </p:pic>
      <p:sp>
        <p:nvSpPr>
          <p:cNvPr id="11" name="Text Placeholder 10">
            <a:extLst>
              <a:ext uri="{FF2B5EF4-FFF2-40B4-BE49-F238E27FC236}">
                <a16:creationId xmlns:a16="http://schemas.microsoft.com/office/drawing/2014/main" id="{8DF8EBC4-E2E6-4910-8691-4EB31529822F}"/>
              </a:ext>
            </a:extLst>
          </p:cNvPr>
          <p:cNvSpPr>
            <a:spLocks noGrp="1"/>
          </p:cNvSpPr>
          <p:nvPr>
            <p:ph type="body" sz="quarter" idx="15"/>
          </p:nvPr>
        </p:nvSpPr>
        <p:spPr/>
        <p:txBody>
          <a:bodyPr/>
          <a:lstStyle/>
          <a:p>
            <a:pPr>
              <a:lnSpc>
                <a:spcPct val="100000"/>
              </a:lnSpc>
            </a:pPr>
            <a:r>
              <a:rPr lang="en-US" sz="1800" dirty="0">
                <a:latin typeface="+mj-lt"/>
              </a:rPr>
              <a:t>User interface</a:t>
            </a:r>
            <a:r>
              <a:rPr lang="en-US" sz="1800" dirty="0"/>
              <a:t>: Determine how users interact with the app</a:t>
            </a:r>
          </a:p>
        </p:txBody>
      </p:sp>
      <p:pic>
        <p:nvPicPr>
          <p:cNvPr id="36" name="Picture 35" descr="Icon of two interlocked gears">
            <a:extLst>
              <a:ext uri="{FF2B5EF4-FFF2-40B4-BE49-F238E27FC236}">
                <a16:creationId xmlns:a16="http://schemas.microsoft.com/office/drawing/2014/main" id="{FFDF6DDE-57FA-4798-93E9-0A27009F9811}"/>
              </a:ext>
            </a:extLst>
          </p:cNvPr>
          <p:cNvPicPr>
            <a:picLocks noChangeAspect="1"/>
          </p:cNvPicPr>
          <p:nvPr/>
        </p:nvPicPr>
        <p:blipFill>
          <a:blip r:embed="rId5"/>
          <a:stretch>
            <a:fillRect/>
          </a:stretch>
        </p:blipFill>
        <p:spPr>
          <a:xfrm>
            <a:off x="418642" y="3800851"/>
            <a:ext cx="774957" cy="774957"/>
          </a:xfrm>
          <a:prstGeom prst="rect">
            <a:avLst/>
          </a:prstGeom>
        </p:spPr>
      </p:pic>
      <p:sp>
        <p:nvSpPr>
          <p:cNvPr id="12" name="Text Placeholder 11">
            <a:extLst>
              <a:ext uri="{FF2B5EF4-FFF2-40B4-BE49-F238E27FC236}">
                <a16:creationId xmlns:a16="http://schemas.microsoft.com/office/drawing/2014/main" id="{196FDC18-1E02-463C-8875-60392BF089B0}"/>
              </a:ext>
            </a:extLst>
          </p:cNvPr>
          <p:cNvSpPr>
            <a:spLocks noGrp="1"/>
          </p:cNvSpPr>
          <p:nvPr>
            <p:ph type="body" sz="quarter" idx="17"/>
          </p:nvPr>
        </p:nvSpPr>
        <p:spPr/>
        <p:txBody>
          <a:bodyPr/>
          <a:lstStyle/>
          <a:p>
            <a:pPr>
              <a:lnSpc>
                <a:spcPct val="100000"/>
              </a:lnSpc>
            </a:pPr>
            <a:r>
              <a:rPr lang="en-US" sz="1800" dirty="0">
                <a:latin typeface="+mj-lt"/>
              </a:rPr>
              <a:t>Logic</a:t>
            </a:r>
            <a:r>
              <a:rPr lang="en-US" sz="1800" dirty="0"/>
              <a:t>: Determine what business processes, rules, and automation the app will have </a:t>
            </a:r>
            <a:endParaRPr lang="en-IN" sz="1800" dirty="0"/>
          </a:p>
        </p:txBody>
      </p:sp>
      <p:pic>
        <p:nvPicPr>
          <p:cNvPr id="38" name="Picture 37" descr="Icon of a browser window">
            <a:extLst>
              <a:ext uri="{FF2B5EF4-FFF2-40B4-BE49-F238E27FC236}">
                <a16:creationId xmlns:a16="http://schemas.microsoft.com/office/drawing/2014/main" id="{10AE4630-9805-4F69-80CB-8AF71A7A62F6}"/>
              </a:ext>
            </a:extLst>
          </p:cNvPr>
          <p:cNvPicPr>
            <a:picLocks noChangeAspect="1"/>
          </p:cNvPicPr>
          <p:nvPr/>
        </p:nvPicPr>
        <p:blipFill>
          <a:blip r:embed="rId6"/>
          <a:stretch>
            <a:fillRect/>
          </a:stretch>
        </p:blipFill>
        <p:spPr>
          <a:xfrm>
            <a:off x="418642" y="4743211"/>
            <a:ext cx="774957" cy="774957"/>
          </a:xfrm>
          <a:prstGeom prst="rect">
            <a:avLst/>
          </a:prstGeom>
        </p:spPr>
      </p:pic>
      <p:sp>
        <p:nvSpPr>
          <p:cNvPr id="13" name="Text Placeholder 12">
            <a:extLst>
              <a:ext uri="{FF2B5EF4-FFF2-40B4-BE49-F238E27FC236}">
                <a16:creationId xmlns:a16="http://schemas.microsoft.com/office/drawing/2014/main" id="{260822AE-275C-40C7-AAC8-9A45E3996DFB}"/>
              </a:ext>
            </a:extLst>
          </p:cNvPr>
          <p:cNvSpPr>
            <a:spLocks noGrp="1"/>
          </p:cNvSpPr>
          <p:nvPr>
            <p:ph type="body" sz="quarter" idx="19"/>
          </p:nvPr>
        </p:nvSpPr>
        <p:spPr/>
        <p:txBody>
          <a:bodyPr/>
          <a:lstStyle/>
          <a:p>
            <a:pPr>
              <a:lnSpc>
                <a:spcPct val="100000"/>
              </a:lnSpc>
            </a:pPr>
            <a:r>
              <a:rPr lang="en-US" sz="1800" dirty="0">
                <a:latin typeface="+mj-lt"/>
              </a:rPr>
              <a:t>Visualization</a:t>
            </a:r>
            <a:r>
              <a:rPr lang="en-US" sz="1800" dirty="0"/>
              <a:t>: Determine what type of data and reporting the app will show </a:t>
            </a:r>
            <a:endParaRPr lang="en-IN" sz="1800" dirty="0"/>
          </a:p>
        </p:txBody>
      </p:sp>
    </p:spTree>
    <p:extLst>
      <p:ext uri="{BB962C8B-B14F-4D97-AF65-F5344CB8AC3E}">
        <p14:creationId xmlns:p14="http://schemas.microsoft.com/office/powerpoint/2010/main" val="25230063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Data</a:t>
            </a:r>
          </a:p>
        </p:txBody>
      </p:sp>
      <p:sp>
        <p:nvSpPr>
          <p:cNvPr id="3" name="Text Placeholder 2">
            <a:extLst>
              <a:ext uri="{FF2B5EF4-FFF2-40B4-BE49-F238E27FC236}">
                <a16:creationId xmlns:a16="http://schemas.microsoft.com/office/drawing/2014/main" id="{E7053B62-DF92-4AEB-A09E-53C641100F87}"/>
              </a:ext>
            </a:extLst>
          </p:cNvPr>
          <p:cNvSpPr>
            <a:spLocks noGrp="1"/>
          </p:cNvSpPr>
          <p:nvPr>
            <p:ph type="body" sz="quarter" idx="20"/>
          </p:nvPr>
        </p:nvSpPr>
        <p:spPr/>
        <p:txBody>
          <a:bodyPr/>
          <a:lstStyle/>
          <a:p>
            <a:r>
              <a:rPr lang="en-US" dirty="0"/>
              <a:t>Data components determine what data the app will be based upon:</a:t>
            </a:r>
          </a:p>
        </p:txBody>
      </p:sp>
      <p:pic>
        <p:nvPicPr>
          <p:cNvPr id="15" name="Picture 14" descr="Icon of a brain with circles and connection lines inside">
            <a:extLst>
              <a:ext uri="{FF2B5EF4-FFF2-40B4-BE49-F238E27FC236}">
                <a16:creationId xmlns:a16="http://schemas.microsoft.com/office/drawing/2014/main" id="{F396D5B8-859F-4BC6-A716-7FCAB675D697}"/>
              </a:ext>
            </a:extLst>
          </p:cNvPr>
          <p:cNvPicPr>
            <a:picLocks noChangeAspect="1"/>
          </p:cNvPicPr>
          <p:nvPr/>
        </p:nvPicPr>
        <p:blipFill>
          <a:blip r:embed="rId3"/>
          <a:stretch>
            <a:fillRect/>
          </a:stretch>
        </p:blipFill>
        <p:spPr>
          <a:xfrm>
            <a:off x="418642" y="1900744"/>
            <a:ext cx="777240" cy="777240"/>
          </a:xfrm>
          <a:prstGeom prst="rect">
            <a:avLst/>
          </a:prstGeom>
        </p:spPr>
      </p:pic>
      <p:sp>
        <p:nvSpPr>
          <p:cNvPr id="23" name="Text Placeholder 22">
            <a:extLst>
              <a:ext uri="{FF2B5EF4-FFF2-40B4-BE49-F238E27FC236}">
                <a16:creationId xmlns:a16="http://schemas.microsoft.com/office/drawing/2014/main" id="{4AB947A1-3EFD-4624-B905-62603CED1D2F}"/>
              </a:ext>
            </a:extLst>
          </p:cNvPr>
          <p:cNvSpPr>
            <a:spLocks noGrp="1"/>
          </p:cNvSpPr>
          <p:nvPr>
            <p:ph type="body" sz="quarter" idx="11"/>
          </p:nvPr>
        </p:nvSpPr>
        <p:spPr/>
        <p:txBody>
          <a:bodyPr/>
          <a:lstStyle/>
          <a:p>
            <a:pPr>
              <a:lnSpc>
                <a:spcPct val="100000"/>
              </a:lnSpc>
            </a:pPr>
            <a:r>
              <a:rPr lang="en-US" sz="1800" dirty="0">
                <a:latin typeface="+mj-lt"/>
              </a:rPr>
              <a:t>Table</a:t>
            </a:r>
            <a:r>
              <a:rPr lang="en-US" sz="1800" dirty="0"/>
              <a:t>: Tables are items with properties that you track </a:t>
            </a:r>
          </a:p>
        </p:txBody>
      </p:sp>
      <p:pic>
        <p:nvPicPr>
          <p:cNvPr id="17" name="Picture 16" descr="Icon of a document">
            <a:extLst>
              <a:ext uri="{FF2B5EF4-FFF2-40B4-BE49-F238E27FC236}">
                <a16:creationId xmlns:a16="http://schemas.microsoft.com/office/drawing/2014/main" id="{4D6A917B-D663-4B06-946E-64AC064DDF49}"/>
              </a:ext>
            </a:extLst>
          </p:cNvPr>
          <p:cNvPicPr>
            <a:picLocks noChangeAspect="1"/>
          </p:cNvPicPr>
          <p:nvPr/>
        </p:nvPicPr>
        <p:blipFill>
          <a:blip r:embed="rId4"/>
          <a:stretch>
            <a:fillRect/>
          </a:stretch>
        </p:blipFill>
        <p:spPr>
          <a:xfrm>
            <a:off x="418642" y="2848233"/>
            <a:ext cx="777240" cy="777240"/>
          </a:xfrm>
          <a:prstGeom prst="rect">
            <a:avLst/>
          </a:prstGeom>
        </p:spPr>
      </p:pic>
      <p:sp>
        <p:nvSpPr>
          <p:cNvPr id="24" name="Text Placeholder 23">
            <a:extLst>
              <a:ext uri="{FF2B5EF4-FFF2-40B4-BE49-F238E27FC236}">
                <a16:creationId xmlns:a16="http://schemas.microsoft.com/office/drawing/2014/main" id="{0BC3B555-947A-4D35-A082-6693DC2AE856}"/>
              </a:ext>
            </a:extLst>
          </p:cNvPr>
          <p:cNvSpPr>
            <a:spLocks noGrp="1"/>
          </p:cNvSpPr>
          <p:nvPr>
            <p:ph type="body" sz="quarter" idx="15"/>
          </p:nvPr>
        </p:nvSpPr>
        <p:spPr/>
        <p:txBody>
          <a:bodyPr/>
          <a:lstStyle/>
          <a:p>
            <a:pPr>
              <a:lnSpc>
                <a:spcPct val="100000"/>
              </a:lnSpc>
            </a:pPr>
            <a:r>
              <a:rPr lang="en-US" sz="1800" dirty="0">
                <a:latin typeface="+mj-lt"/>
              </a:rPr>
              <a:t>Column</a:t>
            </a:r>
            <a:r>
              <a:rPr lang="en-US" sz="1800" dirty="0"/>
              <a:t>: Properties associated with a table and help define the table</a:t>
            </a:r>
          </a:p>
        </p:txBody>
      </p:sp>
      <p:pic>
        <p:nvPicPr>
          <p:cNvPr id="19" name="Picture 18" descr="Icon of a handshake">
            <a:extLst>
              <a:ext uri="{FF2B5EF4-FFF2-40B4-BE49-F238E27FC236}">
                <a16:creationId xmlns:a16="http://schemas.microsoft.com/office/drawing/2014/main" id="{37662463-1A56-4878-AA9C-14DEBA8C3FDF}"/>
              </a:ext>
            </a:extLst>
          </p:cNvPr>
          <p:cNvPicPr>
            <a:picLocks noChangeAspect="1"/>
          </p:cNvPicPr>
          <p:nvPr/>
        </p:nvPicPr>
        <p:blipFill>
          <a:blip r:embed="rId5"/>
          <a:stretch>
            <a:fillRect/>
          </a:stretch>
        </p:blipFill>
        <p:spPr>
          <a:xfrm>
            <a:off x="418642" y="3795722"/>
            <a:ext cx="777240" cy="777240"/>
          </a:xfrm>
          <a:prstGeom prst="rect">
            <a:avLst/>
          </a:prstGeom>
        </p:spPr>
      </p:pic>
      <p:sp>
        <p:nvSpPr>
          <p:cNvPr id="25" name="Text Placeholder 24">
            <a:extLst>
              <a:ext uri="{FF2B5EF4-FFF2-40B4-BE49-F238E27FC236}">
                <a16:creationId xmlns:a16="http://schemas.microsoft.com/office/drawing/2014/main" id="{9F7325D7-CE71-4319-8F55-80C613132F1A}"/>
              </a:ext>
            </a:extLst>
          </p:cNvPr>
          <p:cNvSpPr>
            <a:spLocks noGrp="1"/>
          </p:cNvSpPr>
          <p:nvPr>
            <p:ph type="body" sz="quarter" idx="17"/>
          </p:nvPr>
        </p:nvSpPr>
        <p:spPr/>
        <p:txBody>
          <a:bodyPr/>
          <a:lstStyle/>
          <a:p>
            <a:pPr>
              <a:lnSpc>
                <a:spcPct val="100000"/>
              </a:lnSpc>
            </a:pPr>
            <a:r>
              <a:rPr lang="en-US" sz="1800" dirty="0">
                <a:latin typeface="+mj-lt"/>
              </a:rPr>
              <a:t>Relationship</a:t>
            </a:r>
            <a:r>
              <a:rPr lang="en-US" sz="1800" dirty="0"/>
              <a:t>: Defines how tables are related together</a:t>
            </a:r>
          </a:p>
        </p:txBody>
      </p:sp>
      <p:pic>
        <p:nvPicPr>
          <p:cNvPr id="21" name="Picture 20" descr="Icon of two people with a chat bubble">
            <a:extLst>
              <a:ext uri="{FF2B5EF4-FFF2-40B4-BE49-F238E27FC236}">
                <a16:creationId xmlns:a16="http://schemas.microsoft.com/office/drawing/2014/main" id="{17513ACE-9A20-4C81-9E05-36115E1F4B8E}"/>
              </a:ext>
            </a:extLst>
          </p:cNvPr>
          <p:cNvPicPr>
            <a:picLocks noChangeAspect="1"/>
          </p:cNvPicPr>
          <p:nvPr/>
        </p:nvPicPr>
        <p:blipFill>
          <a:blip r:embed="rId6"/>
          <a:stretch>
            <a:fillRect/>
          </a:stretch>
        </p:blipFill>
        <p:spPr>
          <a:xfrm>
            <a:off x="418642" y="4743211"/>
            <a:ext cx="777240" cy="777240"/>
          </a:xfrm>
          <a:prstGeom prst="rect">
            <a:avLst/>
          </a:prstGeom>
        </p:spPr>
      </p:pic>
      <p:sp>
        <p:nvSpPr>
          <p:cNvPr id="26" name="Text Placeholder 25">
            <a:extLst>
              <a:ext uri="{FF2B5EF4-FFF2-40B4-BE49-F238E27FC236}">
                <a16:creationId xmlns:a16="http://schemas.microsoft.com/office/drawing/2014/main" id="{89B7052F-42B1-4A76-A43C-020DDE8BC943}"/>
              </a:ext>
            </a:extLst>
          </p:cNvPr>
          <p:cNvSpPr>
            <a:spLocks noGrp="1"/>
          </p:cNvSpPr>
          <p:nvPr>
            <p:ph type="body" sz="quarter" idx="19"/>
          </p:nvPr>
        </p:nvSpPr>
        <p:spPr/>
        <p:txBody>
          <a:bodyPr/>
          <a:lstStyle/>
          <a:p>
            <a:pPr>
              <a:lnSpc>
                <a:spcPct val="100000"/>
              </a:lnSpc>
            </a:pPr>
            <a:r>
              <a:rPr lang="en-US" sz="1800" dirty="0">
                <a:latin typeface="+mj-lt"/>
              </a:rPr>
              <a:t>Choice column: </a:t>
            </a:r>
            <a:r>
              <a:rPr lang="en-US" sz="1800" dirty="0"/>
              <a:t>Lets users select among predefined options</a:t>
            </a:r>
          </a:p>
        </p:txBody>
      </p:sp>
    </p:spTree>
    <p:extLst>
      <p:ext uri="{BB962C8B-B14F-4D97-AF65-F5344CB8AC3E}">
        <p14:creationId xmlns:p14="http://schemas.microsoft.com/office/powerpoint/2010/main" val="6372107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User interface</a:t>
            </a:r>
          </a:p>
        </p:txBody>
      </p:sp>
      <p:sp>
        <p:nvSpPr>
          <p:cNvPr id="9" name="Text Placeholder 8">
            <a:extLst>
              <a:ext uri="{FF2B5EF4-FFF2-40B4-BE49-F238E27FC236}">
                <a16:creationId xmlns:a16="http://schemas.microsoft.com/office/drawing/2014/main" id="{AEB8390B-AF0B-4D9F-93CA-9459951C234A}"/>
              </a:ext>
            </a:extLst>
          </p:cNvPr>
          <p:cNvSpPr>
            <a:spLocks noGrp="1"/>
          </p:cNvSpPr>
          <p:nvPr>
            <p:ph type="body" sz="quarter" idx="20"/>
          </p:nvPr>
        </p:nvSpPr>
        <p:spPr/>
        <p:txBody>
          <a:bodyPr/>
          <a:lstStyle/>
          <a:p>
            <a:r>
              <a:rPr lang="en-US" dirty="0"/>
              <a:t>Determine how users will interact with the app:</a:t>
            </a:r>
          </a:p>
        </p:txBody>
      </p:sp>
      <p:pic>
        <p:nvPicPr>
          <p:cNvPr id="14" name="Picture 13" descr="Icon of a cloud">
            <a:extLst>
              <a:ext uri="{FF2B5EF4-FFF2-40B4-BE49-F238E27FC236}">
                <a16:creationId xmlns:a16="http://schemas.microsoft.com/office/drawing/2014/main" id="{ECFC507F-D5EB-43B8-8831-A07477B8D3C6}"/>
              </a:ext>
            </a:extLst>
          </p:cNvPr>
          <p:cNvPicPr>
            <a:picLocks noChangeAspect="1"/>
          </p:cNvPicPr>
          <p:nvPr/>
        </p:nvPicPr>
        <p:blipFill>
          <a:blip r:embed="rId3"/>
          <a:stretch>
            <a:fillRect/>
          </a:stretch>
        </p:blipFill>
        <p:spPr>
          <a:xfrm>
            <a:off x="418642" y="1900744"/>
            <a:ext cx="777240" cy="777240"/>
          </a:xfrm>
          <a:prstGeom prst="rect">
            <a:avLst/>
          </a:prstGeom>
        </p:spPr>
      </p:pic>
      <p:sp>
        <p:nvSpPr>
          <p:cNvPr id="29" name="Text Placeholder 28">
            <a:extLst>
              <a:ext uri="{FF2B5EF4-FFF2-40B4-BE49-F238E27FC236}">
                <a16:creationId xmlns:a16="http://schemas.microsoft.com/office/drawing/2014/main" id="{E9253106-276B-4B9C-BFC0-D2AFDB7FCB8D}"/>
              </a:ext>
            </a:extLst>
          </p:cNvPr>
          <p:cNvSpPr>
            <a:spLocks noGrp="1"/>
          </p:cNvSpPr>
          <p:nvPr>
            <p:ph type="body" sz="quarter" idx="11"/>
          </p:nvPr>
        </p:nvSpPr>
        <p:spPr/>
        <p:txBody>
          <a:bodyPr/>
          <a:lstStyle/>
          <a:p>
            <a:r>
              <a:rPr lang="en-US" sz="1800" dirty="0">
                <a:latin typeface="+mj-lt"/>
              </a:rPr>
              <a:t>App: </a:t>
            </a:r>
            <a:r>
              <a:rPr lang="en-US" sz="1800" dirty="0"/>
              <a:t>Apps determine the app fundamentals, like components, properties, the client type, and the URL</a:t>
            </a:r>
          </a:p>
        </p:txBody>
      </p:sp>
      <p:pic>
        <p:nvPicPr>
          <p:cNvPr id="16" name="Picture 15" descr="Icon of a monitor in front of a sphere made of lines">
            <a:extLst>
              <a:ext uri="{FF2B5EF4-FFF2-40B4-BE49-F238E27FC236}">
                <a16:creationId xmlns:a16="http://schemas.microsoft.com/office/drawing/2014/main" id="{0CFCAA3B-0C54-47F8-B61D-5F467ACEC885}"/>
              </a:ext>
            </a:extLst>
          </p:cNvPr>
          <p:cNvPicPr>
            <a:picLocks noChangeAspect="1"/>
          </p:cNvPicPr>
          <p:nvPr/>
        </p:nvPicPr>
        <p:blipFill>
          <a:blip r:embed="rId4"/>
          <a:stretch>
            <a:fillRect/>
          </a:stretch>
        </p:blipFill>
        <p:spPr>
          <a:xfrm>
            <a:off x="418642" y="2848233"/>
            <a:ext cx="777240" cy="777240"/>
          </a:xfrm>
          <a:prstGeom prst="rect">
            <a:avLst/>
          </a:prstGeom>
        </p:spPr>
      </p:pic>
      <p:sp>
        <p:nvSpPr>
          <p:cNvPr id="30" name="Text Placeholder 29">
            <a:extLst>
              <a:ext uri="{FF2B5EF4-FFF2-40B4-BE49-F238E27FC236}">
                <a16:creationId xmlns:a16="http://schemas.microsoft.com/office/drawing/2014/main" id="{EF4A2807-498C-4A8A-BA45-45FF1F72296A}"/>
              </a:ext>
            </a:extLst>
          </p:cNvPr>
          <p:cNvSpPr>
            <a:spLocks noGrp="1"/>
          </p:cNvSpPr>
          <p:nvPr>
            <p:ph type="body" sz="quarter" idx="15"/>
          </p:nvPr>
        </p:nvSpPr>
        <p:spPr/>
        <p:txBody>
          <a:bodyPr/>
          <a:lstStyle/>
          <a:p>
            <a:r>
              <a:rPr lang="en-US" sz="1800" dirty="0">
                <a:latin typeface="+mj-lt"/>
              </a:rPr>
              <a:t>Site Map: </a:t>
            </a:r>
            <a:r>
              <a:rPr lang="en-US" sz="1800" dirty="0"/>
              <a:t>Specifies the navigation of your app</a:t>
            </a:r>
          </a:p>
        </p:txBody>
      </p:sp>
      <p:pic>
        <p:nvPicPr>
          <p:cNvPr id="18" name="Picture 17" descr="Icon of two documents stacked together with writing on them">
            <a:extLst>
              <a:ext uri="{FF2B5EF4-FFF2-40B4-BE49-F238E27FC236}">
                <a16:creationId xmlns:a16="http://schemas.microsoft.com/office/drawing/2014/main" id="{92603158-DF48-477D-8E80-CFDDAE3A9CDC}"/>
              </a:ext>
            </a:extLst>
          </p:cNvPr>
          <p:cNvPicPr>
            <a:picLocks noChangeAspect="1"/>
          </p:cNvPicPr>
          <p:nvPr/>
        </p:nvPicPr>
        <p:blipFill>
          <a:blip r:embed="rId5"/>
          <a:stretch>
            <a:fillRect/>
          </a:stretch>
        </p:blipFill>
        <p:spPr>
          <a:xfrm>
            <a:off x="418642" y="3795722"/>
            <a:ext cx="777240" cy="777240"/>
          </a:xfrm>
          <a:prstGeom prst="rect">
            <a:avLst/>
          </a:prstGeom>
        </p:spPr>
      </p:pic>
      <p:sp>
        <p:nvSpPr>
          <p:cNvPr id="31" name="Text Placeholder 30">
            <a:extLst>
              <a:ext uri="{FF2B5EF4-FFF2-40B4-BE49-F238E27FC236}">
                <a16:creationId xmlns:a16="http://schemas.microsoft.com/office/drawing/2014/main" id="{ED41EFD4-E4B2-450B-A801-2980D341D698}"/>
              </a:ext>
            </a:extLst>
          </p:cNvPr>
          <p:cNvSpPr>
            <a:spLocks noGrp="1"/>
          </p:cNvSpPr>
          <p:nvPr>
            <p:ph type="body" sz="quarter" idx="17"/>
          </p:nvPr>
        </p:nvSpPr>
        <p:spPr/>
        <p:txBody>
          <a:bodyPr/>
          <a:lstStyle/>
          <a:p>
            <a:r>
              <a:rPr lang="en-US" sz="1800" dirty="0">
                <a:latin typeface="+mj-lt"/>
              </a:rPr>
              <a:t>Form: </a:t>
            </a:r>
            <a:r>
              <a:rPr lang="en-US" sz="1800" dirty="0"/>
              <a:t>Include a set of data entry columns for a given table</a:t>
            </a:r>
          </a:p>
        </p:txBody>
      </p:sp>
      <p:pic>
        <p:nvPicPr>
          <p:cNvPr id="20" name="Picture 19" descr="Icon of an eye">
            <a:extLst>
              <a:ext uri="{FF2B5EF4-FFF2-40B4-BE49-F238E27FC236}">
                <a16:creationId xmlns:a16="http://schemas.microsoft.com/office/drawing/2014/main" id="{3796450A-CAB8-42E5-A123-C1A713DF4C2E}"/>
              </a:ext>
            </a:extLst>
          </p:cNvPr>
          <p:cNvPicPr>
            <a:picLocks noChangeAspect="1"/>
          </p:cNvPicPr>
          <p:nvPr/>
        </p:nvPicPr>
        <p:blipFill>
          <a:blip r:embed="rId6"/>
          <a:stretch>
            <a:fillRect/>
          </a:stretch>
        </p:blipFill>
        <p:spPr>
          <a:xfrm>
            <a:off x="418642" y="4743211"/>
            <a:ext cx="777240" cy="777240"/>
          </a:xfrm>
          <a:prstGeom prst="rect">
            <a:avLst/>
          </a:prstGeom>
        </p:spPr>
      </p:pic>
      <p:sp>
        <p:nvSpPr>
          <p:cNvPr id="32" name="Text Placeholder 31">
            <a:extLst>
              <a:ext uri="{FF2B5EF4-FFF2-40B4-BE49-F238E27FC236}">
                <a16:creationId xmlns:a16="http://schemas.microsoft.com/office/drawing/2014/main" id="{83307DB3-8AC8-4F4D-9C51-9063FBDDC352}"/>
              </a:ext>
            </a:extLst>
          </p:cNvPr>
          <p:cNvSpPr>
            <a:spLocks noGrp="1"/>
          </p:cNvSpPr>
          <p:nvPr>
            <p:ph type="body" sz="quarter" idx="19"/>
          </p:nvPr>
        </p:nvSpPr>
        <p:spPr/>
        <p:txBody>
          <a:bodyPr/>
          <a:lstStyle/>
          <a:p>
            <a:r>
              <a:rPr lang="en-US" sz="1800" dirty="0">
                <a:latin typeface="+mj-lt"/>
              </a:rPr>
              <a:t>View: </a:t>
            </a:r>
            <a:r>
              <a:rPr lang="en-US" sz="1800" dirty="0"/>
              <a:t>Defines how a list of rows for a specific table appear in you app</a:t>
            </a:r>
          </a:p>
        </p:txBody>
      </p:sp>
    </p:spTree>
    <p:extLst>
      <p:ext uri="{BB962C8B-B14F-4D97-AF65-F5344CB8AC3E}">
        <p14:creationId xmlns:p14="http://schemas.microsoft.com/office/powerpoint/2010/main" val="11017628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Logic</a:t>
            </a:r>
          </a:p>
        </p:txBody>
      </p:sp>
      <p:sp>
        <p:nvSpPr>
          <p:cNvPr id="5" name="Text Placeholder 4">
            <a:extLst>
              <a:ext uri="{FF2B5EF4-FFF2-40B4-BE49-F238E27FC236}">
                <a16:creationId xmlns:a16="http://schemas.microsoft.com/office/drawing/2014/main" id="{80853AE9-445C-4623-B174-E8CB7CD69532}"/>
              </a:ext>
            </a:extLst>
          </p:cNvPr>
          <p:cNvSpPr>
            <a:spLocks noGrp="1"/>
          </p:cNvSpPr>
          <p:nvPr>
            <p:ph type="body" sz="quarter" idx="22"/>
          </p:nvPr>
        </p:nvSpPr>
        <p:spPr/>
        <p:txBody>
          <a:bodyPr/>
          <a:lstStyle/>
          <a:p>
            <a:r>
              <a:rPr lang="en-US"/>
              <a:t>The logic components determine what business processes, rules, and automation the app will have:</a:t>
            </a:r>
          </a:p>
        </p:txBody>
      </p:sp>
      <p:pic>
        <p:nvPicPr>
          <p:cNvPr id="16" name="Picture 15" descr="Icon of a chart showing three peaks that get higher in succession, a dotted arrow line points forward and up">
            <a:extLst>
              <a:ext uri="{FF2B5EF4-FFF2-40B4-BE49-F238E27FC236}">
                <a16:creationId xmlns:a16="http://schemas.microsoft.com/office/drawing/2014/main" id="{267F76AC-2C55-4317-A23C-DBCE3447DD41}"/>
              </a:ext>
            </a:extLst>
          </p:cNvPr>
          <p:cNvPicPr>
            <a:picLocks noChangeAspect="1"/>
          </p:cNvPicPr>
          <p:nvPr/>
        </p:nvPicPr>
        <p:blipFill>
          <a:blip r:embed="rId3"/>
          <a:stretch>
            <a:fillRect/>
          </a:stretch>
        </p:blipFill>
        <p:spPr>
          <a:xfrm>
            <a:off x="418642" y="1900744"/>
            <a:ext cx="777240" cy="777240"/>
          </a:xfrm>
          <a:prstGeom prst="rect">
            <a:avLst/>
          </a:prstGeom>
        </p:spPr>
      </p:pic>
      <p:sp>
        <p:nvSpPr>
          <p:cNvPr id="61" name="Text Placeholder 60">
            <a:extLst>
              <a:ext uri="{FF2B5EF4-FFF2-40B4-BE49-F238E27FC236}">
                <a16:creationId xmlns:a16="http://schemas.microsoft.com/office/drawing/2014/main" id="{F91C83E5-E7B0-4131-8967-510C46BA976A}"/>
              </a:ext>
            </a:extLst>
          </p:cNvPr>
          <p:cNvSpPr>
            <a:spLocks noGrp="1"/>
          </p:cNvSpPr>
          <p:nvPr>
            <p:ph type="body" sz="quarter" idx="11"/>
          </p:nvPr>
        </p:nvSpPr>
        <p:spPr/>
        <p:txBody>
          <a:bodyPr/>
          <a:lstStyle/>
          <a:p>
            <a:pPr lvl="0">
              <a:lnSpc>
                <a:spcPct val="100000"/>
              </a:lnSpc>
            </a:pPr>
            <a:r>
              <a:rPr lang="en-US" sz="1800">
                <a:latin typeface="+mj-lt"/>
              </a:rPr>
              <a:t>Business Process Flow</a:t>
            </a:r>
            <a:r>
              <a:rPr lang="en-US" sz="1800"/>
              <a:t>: Walks users through a standard business process</a:t>
            </a:r>
          </a:p>
        </p:txBody>
      </p:sp>
      <p:pic>
        <p:nvPicPr>
          <p:cNvPr id="22" name="Picture 21" descr="Icon of three boxes connected by lines">
            <a:extLst>
              <a:ext uri="{FF2B5EF4-FFF2-40B4-BE49-F238E27FC236}">
                <a16:creationId xmlns:a16="http://schemas.microsoft.com/office/drawing/2014/main" id="{F05F9B86-1B00-430D-BBFE-DD92CFD57B01}"/>
              </a:ext>
            </a:extLst>
          </p:cNvPr>
          <p:cNvPicPr>
            <a:picLocks noChangeAspect="1"/>
          </p:cNvPicPr>
          <p:nvPr/>
        </p:nvPicPr>
        <p:blipFill>
          <a:blip r:embed="rId4"/>
          <a:stretch>
            <a:fillRect/>
          </a:stretch>
        </p:blipFill>
        <p:spPr>
          <a:xfrm>
            <a:off x="418642" y="2847757"/>
            <a:ext cx="777240" cy="777240"/>
          </a:xfrm>
          <a:prstGeom prst="rect">
            <a:avLst/>
          </a:prstGeom>
        </p:spPr>
      </p:pic>
      <p:sp>
        <p:nvSpPr>
          <p:cNvPr id="17" name="Text Placeholder 16">
            <a:extLst>
              <a:ext uri="{FF2B5EF4-FFF2-40B4-BE49-F238E27FC236}">
                <a16:creationId xmlns:a16="http://schemas.microsoft.com/office/drawing/2014/main" id="{A73A3934-A530-42DD-8ECE-AFDA17933607}"/>
              </a:ext>
            </a:extLst>
          </p:cNvPr>
          <p:cNvSpPr>
            <a:spLocks noGrp="1"/>
          </p:cNvSpPr>
          <p:nvPr>
            <p:ph type="body" sz="quarter" idx="15"/>
          </p:nvPr>
        </p:nvSpPr>
        <p:spPr/>
        <p:txBody>
          <a:bodyPr/>
          <a:lstStyle/>
          <a:p>
            <a:pPr>
              <a:lnSpc>
                <a:spcPct val="100000"/>
              </a:lnSpc>
            </a:pPr>
            <a:r>
              <a:rPr lang="en-US" sz="1800">
                <a:latin typeface="+mj-lt"/>
              </a:rPr>
              <a:t>Workflow</a:t>
            </a:r>
            <a:r>
              <a:rPr lang="en-US" sz="1800"/>
              <a:t>: Automate business processes without a user interface</a:t>
            </a:r>
          </a:p>
        </p:txBody>
      </p:sp>
      <p:pic>
        <p:nvPicPr>
          <p:cNvPr id="47" name="Picture 46" descr="Icon of a closed hand with one finger touching a screen">
            <a:extLst>
              <a:ext uri="{FF2B5EF4-FFF2-40B4-BE49-F238E27FC236}">
                <a16:creationId xmlns:a16="http://schemas.microsoft.com/office/drawing/2014/main" id="{0528F929-DACA-4487-8B9A-83743A552F5D}"/>
              </a:ext>
            </a:extLst>
          </p:cNvPr>
          <p:cNvPicPr>
            <a:picLocks noChangeAspect="1"/>
          </p:cNvPicPr>
          <p:nvPr/>
        </p:nvPicPr>
        <p:blipFill>
          <a:blip r:embed="rId5"/>
          <a:stretch>
            <a:fillRect/>
          </a:stretch>
        </p:blipFill>
        <p:spPr>
          <a:xfrm>
            <a:off x="418642" y="3794770"/>
            <a:ext cx="777240" cy="777240"/>
          </a:xfrm>
          <a:prstGeom prst="rect">
            <a:avLst/>
          </a:prstGeom>
        </p:spPr>
      </p:pic>
      <p:sp>
        <p:nvSpPr>
          <p:cNvPr id="18" name="Text Placeholder 17">
            <a:extLst>
              <a:ext uri="{FF2B5EF4-FFF2-40B4-BE49-F238E27FC236}">
                <a16:creationId xmlns:a16="http://schemas.microsoft.com/office/drawing/2014/main" id="{7DC2E1FF-A719-48E1-9039-4CFAD9B119AB}"/>
              </a:ext>
            </a:extLst>
          </p:cNvPr>
          <p:cNvSpPr>
            <a:spLocks noGrp="1"/>
          </p:cNvSpPr>
          <p:nvPr>
            <p:ph type="body" sz="quarter" idx="17"/>
          </p:nvPr>
        </p:nvSpPr>
        <p:spPr/>
        <p:txBody>
          <a:bodyPr/>
          <a:lstStyle/>
          <a:p>
            <a:pPr>
              <a:lnSpc>
                <a:spcPct val="100000"/>
              </a:lnSpc>
            </a:pPr>
            <a:r>
              <a:rPr lang="en-US" sz="1800">
                <a:latin typeface="+mj-lt"/>
              </a:rPr>
              <a:t>Actions</a:t>
            </a:r>
            <a:r>
              <a:rPr lang="en-US" sz="1800"/>
              <a:t>: Let you manually invoke actions</a:t>
            </a:r>
          </a:p>
        </p:txBody>
      </p:sp>
      <p:pic>
        <p:nvPicPr>
          <p:cNvPr id="49" name="Picture 48" descr="Icon of a clipboard with a checklist on it">
            <a:extLst>
              <a:ext uri="{FF2B5EF4-FFF2-40B4-BE49-F238E27FC236}">
                <a16:creationId xmlns:a16="http://schemas.microsoft.com/office/drawing/2014/main" id="{AC9E5808-69DD-4288-B588-2D17043D9134}"/>
              </a:ext>
            </a:extLst>
          </p:cNvPr>
          <p:cNvPicPr>
            <a:picLocks noChangeAspect="1"/>
          </p:cNvPicPr>
          <p:nvPr/>
        </p:nvPicPr>
        <p:blipFill>
          <a:blip r:embed="rId6"/>
          <a:stretch>
            <a:fillRect/>
          </a:stretch>
        </p:blipFill>
        <p:spPr>
          <a:xfrm>
            <a:off x="418642" y="4741783"/>
            <a:ext cx="777240" cy="777240"/>
          </a:xfrm>
          <a:prstGeom prst="rect">
            <a:avLst/>
          </a:prstGeom>
        </p:spPr>
      </p:pic>
      <p:sp>
        <p:nvSpPr>
          <p:cNvPr id="19" name="Text Placeholder 18">
            <a:extLst>
              <a:ext uri="{FF2B5EF4-FFF2-40B4-BE49-F238E27FC236}">
                <a16:creationId xmlns:a16="http://schemas.microsoft.com/office/drawing/2014/main" id="{9FB6F10A-B974-44A3-B691-ED5FBF61A5B0}"/>
              </a:ext>
            </a:extLst>
          </p:cNvPr>
          <p:cNvSpPr>
            <a:spLocks noGrp="1"/>
          </p:cNvSpPr>
          <p:nvPr>
            <p:ph type="body" sz="quarter" idx="19"/>
          </p:nvPr>
        </p:nvSpPr>
        <p:spPr/>
        <p:txBody>
          <a:bodyPr/>
          <a:lstStyle/>
          <a:p>
            <a:pPr>
              <a:lnSpc>
                <a:spcPct val="100000"/>
              </a:lnSpc>
            </a:pPr>
            <a:r>
              <a:rPr lang="en-US" sz="1800">
                <a:latin typeface="+mj-lt"/>
              </a:rPr>
              <a:t>Business Rules</a:t>
            </a:r>
            <a:r>
              <a:rPr lang="en-US" sz="1800"/>
              <a:t>: Apply rules or recommendation logic to a form</a:t>
            </a:r>
          </a:p>
        </p:txBody>
      </p:sp>
      <p:pic>
        <p:nvPicPr>
          <p:cNvPr id="51" name="Picture 50" descr="Icon of two devices with an arrow connecting them">
            <a:extLst>
              <a:ext uri="{FF2B5EF4-FFF2-40B4-BE49-F238E27FC236}">
                <a16:creationId xmlns:a16="http://schemas.microsoft.com/office/drawing/2014/main" id="{B837137E-ECE3-4A66-BE42-06568B4A22D2}"/>
              </a:ext>
            </a:extLst>
          </p:cNvPr>
          <p:cNvPicPr>
            <a:picLocks noChangeAspect="1"/>
          </p:cNvPicPr>
          <p:nvPr/>
        </p:nvPicPr>
        <p:blipFill>
          <a:blip r:embed="rId7"/>
          <a:stretch>
            <a:fillRect/>
          </a:stretch>
        </p:blipFill>
        <p:spPr>
          <a:xfrm>
            <a:off x="418642" y="5688797"/>
            <a:ext cx="777240" cy="777240"/>
          </a:xfrm>
          <a:prstGeom prst="rect">
            <a:avLst/>
          </a:prstGeom>
        </p:spPr>
      </p:pic>
      <p:sp>
        <p:nvSpPr>
          <p:cNvPr id="20" name="Text Placeholder 19">
            <a:extLst>
              <a:ext uri="{FF2B5EF4-FFF2-40B4-BE49-F238E27FC236}">
                <a16:creationId xmlns:a16="http://schemas.microsoft.com/office/drawing/2014/main" id="{22BA65D2-07DF-463C-8B7C-46604886E04D}"/>
              </a:ext>
            </a:extLst>
          </p:cNvPr>
          <p:cNvSpPr>
            <a:spLocks noGrp="1"/>
          </p:cNvSpPr>
          <p:nvPr>
            <p:ph type="body" sz="quarter" idx="21"/>
          </p:nvPr>
        </p:nvSpPr>
        <p:spPr/>
        <p:txBody>
          <a:bodyPr/>
          <a:lstStyle/>
          <a:p>
            <a:pPr>
              <a:lnSpc>
                <a:spcPct val="100000"/>
              </a:lnSpc>
            </a:pPr>
            <a:r>
              <a:rPr lang="en-US" sz="1800">
                <a:latin typeface="+mj-lt"/>
              </a:rPr>
              <a:t>Flows</a:t>
            </a:r>
            <a:r>
              <a:rPr lang="en-US" sz="1800"/>
              <a:t>: Lets you create automated workflows between apps</a:t>
            </a:r>
          </a:p>
        </p:txBody>
      </p:sp>
    </p:spTree>
    <p:extLst>
      <p:ext uri="{BB962C8B-B14F-4D97-AF65-F5344CB8AC3E}">
        <p14:creationId xmlns:p14="http://schemas.microsoft.com/office/powerpoint/2010/main" val="33806840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Visualization</a:t>
            </a:r>
          </a:p>
        </p:txBody>
      </p:sp>
      <p:sp>
        <p:nvSpPr>
          <p:cNvPr id="5" name="Text Placeholder 4">
            <a:extLst>
              <a:ext uri="{FF2B5EF4-FFF2-40B4-BE49-F238E27FC236}">
                <a16:creationId xmlns:a16="http://schemas.microsoft.com/office/drawing/2014/main" id="{8327DFDC-6E32-45BF-99D7-E0663E5AEF77}"/>
              </a:ext>
            </a:extLst>
          </p:cNvPr>
          <p:cNvSpPr>
            <a:spLocks noGrp="1"/>
          </p:cNvSpPr>
          <p:nvPr>
            <p:ph type="body" sz="quarter" idx="18"/>
          </p:nvPr>
        </p:nvSpPr>
        <p:spPr/>
        <p:txBody>
          <a:bodyPr/>
          <a:lstStyle/>
          <a:p>
            <a:r>
              <a:rPr lang="en-US" dirty="0"/>
              <a:t>Determine what type of data and reporting the app will show:</a:t>
            </a:r>
          </a:p>
        </p:txBody>
      </p:sp>
      <p:pic>
        <p:nvPicPr>
          <p:cNvPr id="13" name="Picture 12" descr="Icon of a horizontal bar graph">
            <a:extLst>
              <a:ext uri="{FF2B5EF4-FFF2-40B4-BE49-F238E27FC236}">
                <a16:creationId xmlns:a16="http://schemas.microsoft.com/office/drawing/2014/main" id="{DF37B0F3-D14F-4229-AFBE-EBAA8E6030DF}"/>
              </a:ext>
            </a:extLst>
          </p:cNvPr>
          <p:cNvPicPr>
            <a:picLocks noChangeAspect="1"/>
          </p:cNvPicPr>
          <p:nvPr/>
        </p:nvPicPr>
        <p:blipFill>
          <a:blip r:embed="rId3"/>
          <a:stretch>
            <a:fillRect/>
          </a:stretch>
        </p:blipFill>
        <p:spPr>
          <a:xfrm>
            <a:off x="418642" y="1900744"/>
            <a:ext cx="777240" cy="777240"/>
          </a:xfrm>
          <a:prstGeom prst="rect">
            <a:avLst/>
          </a:prstGeom>
        </p:spPr>
      </p:pic>
      <p:sp>
        <p:nvSpPr>
          <p:cNvPr id="26" name="Text Placeholder 25">
            <a:extLst>
              <a:ext uri="{FF2B5EF4-FFF2-40B4-BE49-F238E27FC236}">
                <a16:creationId xmlns:a16="http://schemas.microsoft.com/office/drawing/2014/main" id="{8F754462-0064-45B9-A602-3FAF24D0DCCD}"/>
              </a:ext>
            </a:extLst>
          </p:cNvPr>
          <p:cNvSpPr>
            <a:spLocks noGrp="1"/>
          </p:cNvSpPr>
          <p:nvPr>
            <p:ph type="body" sz="quarter" idx="11"/>
          </p:nvPr>
        </p:nvSpPr>
        <p:spPr/>
        <p:txBody>
          <a:bodyPr/>
          <a:lstStyle/>
          <a:p>
            <a:pPr lvl="0">
              <a:lnSpc>
                <a:spcPct val="100000"/>
              </a:lnSpc>
            </a:pPr>
            <a:r>
              <a:rPr lang="en-US" sz="1800" dirty="0">
                <a:latin typeface="+mj-lt"/>
              </a:rPr>
              <a:t>Chart</a:t>
            </a:r>
            <a:r>
              <a:rPr lang="en-US" sz="1800" dirty="0"/>
              <a:t>: Individual graphical visualizations that can appear in a view or a form or can be added to</a:t>
            </a:r>
            <a:br>
              <a:rPr lang="en-US" sz="1800" dirty="0"/>
            </a:br>
            <a:r>
              <a:rPr lang="en-US" sz="1800" dirty="0"/>
              <a:t>a dashboard</a:t>
            </a:r>
          </a:p>
        </p:txBody>
      </p:sp>
      <p:pic>
        <p:nvPicPr>
          <p:cNvPr id="15" name="Picture 14" descr="Icon of two documents stacked together with writing on them">
            <a:extLst>
              <a:ext uri="{FF2B5EF4-FFF2-40B4-BE49-F238E27FC236}">
                <a16:creationId xmlns:a16="http://schemas.microsoft.com/office/drawing/2014/main" id="{C4D4CACE-00E6-4C49-9873-BA359B9659F4}"/>
              </a:ext>
            </a:extLst>
          </p:cNvPr>
          <p:cNvPicPr>
            <a:picLocks noChangeAspect="1"/>
          </p:cNvPicPr>
          <p:nvPr/>
        </p:nvPicPr>
        <p:blipFill>
          <a:blip r:embed="rId4"/>
          <a:stretch>
            <a:fillRect/>
          </a:stretch>
        </p:blipFill>
        <p:spPr>
          <a:xfrm>
            <a:off x="418642" y="2848043"/>
            <a:ext cx="777240" cy="777240"/>
          </a:xfrm>
          <a:prstGeom prst="rect">
            <a:avLst/>
          </a:prstGeom>
        </p:spPr>
      </p:pic>
      <p:sp>
        <p:nvSpPr>
          <p:cNvPr id="57" name="Text Placeholder 56">
            <a:extLst>
              <a:ext uri="{FF2B5EF4-FFF2-40B4-BE49-F238E27FC236}">
                <a16:creationId xmlns:a16="http://schemas.microsoft.com/office/drawing/2014/main" id="{D42ABA60-01AB-44D1-8B08-98562C796682}"/>
              </a:ext>
            </a:extLst>
          </p:cNvPr>
          <p:cNvSpPr>
            <a:spLocks noGrp="1"/>
          </p:cNvSpPr>
          <p:nvPr>
            <p:ph type="body" sz="quarter" idx="15"/>
          </p:nvPr>
        </p:nvSpPr>
        <p:spPr/>
        <p:txBody>
          <a:bodyPr/>
          <a:lstStyle/>
          <a:p>
            <a:pPr>
              <a:lnSpc>
                <a:spcPct val="100000"/>
              </a:lnSpc>
            </a:pPr>
            <a:r>
              <a:rPr lang="en-US" sz="1800" dirty="0">
                <a:latin typeface="+mj-lt"/>
              </a:rPr>
              <a:t>Dashboard</a:t>
            </a:r>
            <a:r>
              <a:rPr lang="en-US" sz="1800" dirty="0"/>
              <a:t>: Show one or more graphical visualizations that provide an overview of actionable </a:t>
            </a:r>
            <a:br>
              <a:rPr lang="en-US" sz="1800" dirty="0"/>
            </a:br>
            <a:r>
              <a:rPr lang="en-US" sz="1800" dirty="0"/>
              <a:t>business data</a:t>
            </a:r>
          </a:p>
        </p:txBody>
      </p:sp>
      <p:pic>
        <p:nvPicPr>
          <p:cNvPr id="17" name="Picture 16" descr="Icon of several circles connected to eachother by lines">
            <a:extLst>
              <a:ext uri="{FF2B5EF4-FFF2-40B4-BE49-F238E27FC236}">
                <a16:creationId xmlns:a16="http://schemas.microsoft.com/office/drawing/2014/main" id="{349EE7CF-3085-4C31-A8EE-232343338AAA}"/>
              </a:ext>
            </a:extLst>
          </p:cNvPr>
          <p:cNvPicPr>
            <a:picLocks noChangeAspect="1"/>
          </p:cNvPicPr>
          <p:nvPr/>
        </p:nvPicPr>
        <p:blipFill>
          <a:blip r:embed="rId5"/>
          <a:stretch>
            <a:fillRect/>
          </a:stretch>
        </p:blipFill>
        <p:spPr>
          <a:xfrm>
            <a:off x="418642" y="3795342"/>
            <a:ext cx="777240" cy="777240"/>
          </a:xfrm>
          <a:prstGeom prst="rect">
            <a:avLst/>
          </a:prstGeom>
        </p:spPr>
      </p:pic>
      <p:sp>
        <p:nvSpPr>
          <p:cNvPr id="58" name="Text Placeholder 57">
            <a:extLst>
              <a:ext uri="{FF2B5EF4-FFF2-40B4-BE49-F238E27FC236}">
                <a16:creationId xmlns:a16="http://schemas.microsoft.com/office/drawing/2014/main" id="{967B9DE6-64D8-4549-8014-47E0E61AE865}"/>
              </a:ext>
            </a:extLst>
          </p:cNvPr>
          <p:cNvSpPr>
            <a:spLocks noGrp="1"/>
          </p:cNvSpPr>
          <p:nvPr>
            <p:ph type="body" sz="quarter" idx="17"/>
          </p:nvPr>
        </p:nvSpPr>
        <p:spPr/>
        <p:txBody>
          <a:bodyPr/>
          <a:lstStyle/>
          <a:p>
            <a:pPr>
              <a:lnSpc>
                <a:spcPct val="100000"/>
              </a:lnSpc>
            </a:pPr>
            <a:r>
              <a:rPr lang="en-US" sz="1800" dirty="0">
                <a:latin typeface="+mj-lt"/>
              </a:rPr>
              <a:t>Embedded Microsoft Power BI</a:t>
            </a:r>
            <a:r>
              <a:rPr lang="en-US" sz="1800" dirty="0"/>
              <a:t>: Adds embedded Power BI tiles and dashboards to your app</a:t>
            </a:r>
          </a:p>
        </p:txBody>
      </p:sp>
    </p:spTree>
    <p:extLst>
      <p:ext uri="{BB962C8B-B14F-4D97-AF65-F5344CB8AC3E}">
        <p14:creationId xmlns:p14="http://schemas.microsoft.com/office/powerpoint/2010/main" val="8805799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Designing model-driven apps</a:t>
            </a:r>
          </a:p>
        </p:txBody>
      </p:sp>
      <p:sp>
        <p:nvSpPr>
          <p:cNvPr id="3" name="Text Placeholder 2">
            <a:extLst>
              <a:ext uri="{FF2B5EF4-FFF2-40B4-BE49-F238E27FC236}">
                <a16:creationId xmlns:a16="http://schemas.microsoft.com/office/drawing/2014/main" id="{53FEF96A-8C8B-4BF1-B76B-43F665365C5C}"/>
              </a:ext>
            </a:extLst>
          </p:cNvPr>
          <p:cNvSpPr>
            <a:spLocks noGrp="1"/>
          </p:cNvSpPr>
          <p:nvPr>
            <p:ph type="body" sz="quarter" idx="22"/>
          </p:nvPr>
        </p:nvSpPr>
        <p:spPr/>
        <p:txBody>
          <a:bodyPr/>
          <a:lstStyle/>
          <a:p>
            <a:r>
              <a:rPr lang="en-US" dirty="0"/>
              <a:t>When designing your Power Apps solution, consider:</a:t>
            </a:r>
          </a:p>
        </p:txBody>
      </p:sp>
      <p:pic>
        <p:nvPicPr>
          <p:cNvPr id="16" name="Picture 15" descr="Icon of an unrolled document with writing on it">
            <a:extLst>
              <a:ext uri="{FF2B5EF4-FFF2-40B4-BE49-F238E27FC236}">
                <a16:creationId xmlns:a16="http://schemas.microsoft.com/office/drawing/2014/main" id="{0F8FC4D0-A0A4-43CA-9BFE-248BD1593090}"/>
              </a:ext>
            </a:extLst>
          </p:cNvPr>
          <p:cNvPicPr>
            <a:picLocks noChangeAspect="1"/>
          </p:cNvPicPr>
          <p:nvPr/>
        </p:nvPicPr>
        <p:blipFill>
          <a:blip r:embed="rId3"/>
          <a:stretch>
            <a:fillRect/>
          </a:stretch>
        </p:blipFill>
        <p:spPr>
          <a:xfrm>
            <a:off x="418642" y="1901886"/>
            <a:ext cx="777240" cy="777240"/>
          </a:xfrm>
          <a:prstGeom prst="rect">
            <a:avLst/>
          </a:prstGeom>
        </p:spPr>
      </p:pic>
      <p:sp>
        <p:nvSpPr>
          <p:cNvPr id="43" name="Text Placeholder 42">
            <a:extLst>
              <a:ext uri="{FF2B5EF4-FFF2-40B4-BE49-F238E27FC236}">
                <a16:creationId xmlns:a16="http://schemas.microsoft.com/office/drawing/2014/main" id="{4D0C6088-CC73-488C-ADB3-7B9D7DEC5751}"/>
              </a:ext>
            </a:extLst>
          </p:cNvPr>
          <p:cNvSpPr>
            <a:spLocks noGrp="1"/>
          </p:cNvSpPr>
          <p:nvPr>
            <p:ph type="body" sz="quarter" idx="11"/>
          </p:nvPr>
        </p:nvSpPr>
        <p:spPr/>
        <p:txBody>
          <a:bodyPr/>
          <a:lstStyle/>
          <a:p>
            <a:pPr>
              <a:lnSpc>
                <a:spcPct val="100000"/>
              </a:lnSpc>
            </a:pPr>
            <a:r>
              <a:rPr lang="en-US" sz="1800" dirty="0">
                <a:latin typeface="+mj-lt"/>
              </a:rPr>
              <a:t>Business Requirements</a:t>
            </a:r>
            <a:r>
              <a:rPr lang="en-US" sz="1800" dirty="0"/>
              <a:t>: Work with app stakeholders to consider your security, accessibility, data,</a:t>
            </a:r>
            <a:br>
              <a:rPr lang="en-US" sz="1800" dirty="0"/>
            </a:br>
            <a:r>
              <a:rPr lang="en-US" sz="1800" dirty="0"/>
              <a:t>and design needs </a:t>
            </a:r>
          </a:p>
        </p:txBody>
      </p:sp>
      <p:pic>
        <p:nvPicPr>
          <p:cNvPr id="18" name="Picture 17" descr="Icon of a cylinder">
            <a:extLst>
              <a:ext uri="{FF2B5EF4-FFF2-40B4-BE49-F238E27FC236}">
                <a16:creationId xmlns:a16="http://schemas.microsoft.com/office/drawing/2014/main" id="{CA77BB68-56C2-41E3-8D9E-AC1FEA66744C}"/>
              </a:ext>
            </a:extLst>
          </p:cNvPr>
          <p:cNvPicPr>
            <a:picLocks noChangeAspect="1"/>
          </p:cNvPicPr>
          <p:nvPr/>
        </p:nvPicPr>
        <p:blipFill>
          <a:blip r:embed="rId4"/>
          <a:stretch>
            <a:fillRect/>
          </a:stretch>
        </p:blipFill>
        <p:spPr>
          <a:xfrm>
            <a:off x="418642" y="2848614"/>
            <a:ext cx="777240" cy="777240"/>
          </a:xfrm>
          <a:prstGeom prst="rect">
            <a:avLst/>
          </a:prstGeom>
        </p:spPr>
      </p:pic>
      <p:sp>
        <p:nvSpPr>
          <p:cNvPr id="36" name="Text Placeholder 35">
            <a:extLst>
              <a:ext uri="{FF2B5EF4-FFF2-40B4-BE49-F238E27FC236}">
                <a16:creationId xmlns:a16="http://schemas.microsoft.com/office/drawing/2014/main" id="{C189301B-6B01-4131-8D0A-30E284190FE1}"/>
              </a:ext>
            </a:extLst>
          </p:cNvPr>
          <p:cNvSpPr>
            <a:spLocks noGrp="1"/>
          </p:cNvSpPr>
          <p:nvPr>
            <p:ph type="body" sz="quarter" idx="15"/>
          </p:nvPr>
        </p:nvSpPr>
        <p:spPr/>
        <p:txBody>
          <a:bodyPr/>
          <a:lstStyle/>
          <a:p>
            <a:pPr>
              <a:lnSpc>
                <a:spcPct val="100000"/>
              </a:lnSpc>
            </a:pPr>
            <a:r>
              <a:rPr lang="en-US" sz="1800" dirty="0">
                <a:latin typeface="+mj-lt"/>
              </a:rPr>
              <a:t>Data Model</a:t>
            </a:r>
            <a:r>
              <a:rPr lang="en-US" sz="1800" dirty="0"/>
              <a:t>: What data are you storing and collecting, and how does it relate to other data you are working with?</a:t>
            </a:r>
          </a:p>
        </p:txBody>
      </p:sp>
      <p:pic>
        <p:nvPicPr>
          <p:cNvPr id="20" name="Picture 19" descr="Icon of a chart showing three peaks that get higher in succession, a dotted arrow line points forward and up">
            <a:extLst>
              <a:ext uri="{FF2B5EF4-FFF2-40B4-BE49-F238E27FC236}">
                <a16:creationId xmlns:a16="http://schemas.microsoft.com/office/drawing/2014/main" id="{4B52280F-B9E7-453E-8D45-3BB1E3287A95}"/>
              </a:ext>
            </a:extLst>
          </p:cNvPr>
          <p:cNvPicPr>
            <a:picLocks noChangeAspect="1"/>
          </p:cNvPicPr>
          <p:nvPr/>
        </p:nvPicPr>
        <p:blipFill>
          <a:blip r:embed="rId5"/>
          <a:stretch>
            <a:fillRect/>
          </a:stretch>
        </p:blipFill>
        <p:spPr>
          <a:xfrm>
            <a:off x="418642" y="3795342"/>
            <a:ext cx="777240" cy="777240"/>
          </a:xfrm>
          <a:prstGeom prst="rect">
            <a:avLst/>
          </a:prstGeom>
        </p:spPr>
      </p:pic>
      <p:sp>
        <p:nvSpPr>
          <p:cNvPr id="37" name="Text Placeholder 36">
            <a:extLst>
              <a:ext uri="{FF2B5EF4-FFF2-40B4-BE49-F238E27FC236}">
                <a16:creationId xmlns:a16="http://schemas.microsoft.com/office/drawing/2014/main" id="{4C6F66D8-05CB-44E9-878E-A9CCB8AA4743}"/>
              </a:ext>
            </a:extLst>
          </p:cNvPr>
          <p:cNvSpPr>
            <a:spLocks noGrp="1"/>
          </p:cNvSpPr>
          <p:nvPr>
            <p:ph type="body" sz="quarter" idx="17"/>
          </p:nvPr>
        </p:nvSpPr>
        <p:spPr/>
        <p:txBody>
          <a:bodyPr/>
          <a:lstStyle/>
          <a:p>
            <a:pPr>
              <a:lnSpc>
                <a:spcPct val="100000"/>
              </a:lnSpc>
            </a:pPr>
            <a:r>
              <a:rPr lang="en-US" sz="1800" dirty="0">
                <a:latin typeface="+mj-lt"/>
              </a:rPr>
              <a:t>Business Logic</a:t>
            </a:r>
            <a:r>
              <a:rPr lang="en-US" sz="1800" dirty="0"/>
              <a:t>: Are there any processes we need to address, or need to enforce?</a:t>
            </a:r>
          </a:p>
        </p:txBody>
      </p:sp>
      <p:pic>
        <p:nvPicPr>
          <p:cNvPr id="22" name="Picture 21" descr="Icon of a pie chart">
            <a:extLst>
              <a:ext uri="{FF2B5EF4-FFF2-40B4-BE49-F238E27FC236}">
                <a16:creationId xmlns:a16="http://schemas.microsoft.com/office/drawing/2014/main" id="{90C5251E-2C13-4CB8-8776-6146C3DC9EF3}"/>
              </a:ext>
            </a:extLst>
          </p:cNvPr>
          <p:cNvPicPr>
            <a:picLocks noChangeAspect="1"/>
          </p:cNvPicPr>
          <p:nvPr/>
        </p:nvPicPr>
        <p:blipFill>
          <a:blip r:embed="rId6"/>
          <a:stretch>
            <a:fillRect/>
          </a:stretch>
        </p:blipFill>
        <p:spPr>
          <a:xfrm>
            <a:off x="418642" y="4742070"/>
            <a:ext cx="777240" cy="777240"/>
          </a:xfrm>
          <a:prstGeom prst="rect">
            <a:avLst/>
          </a:prstGeom>
        </p:spPr>
      </p:pic>
      <p:sp>
        <p:nvSpPr>
          <p:cNvPr id="38" name="Text Placeholder 37">
            <a:extLst>
              <a:ext uri="{FF2B5EF4-FFF2-40B4-BE49-F238E27FC236}">
                <a16:creationId xmlns:a16="http://schemas.microsoft.com/office/drawing/2014/main" id="{B1D452BA-687E-42F2-8866-C81ABFF93DC9}"/>
              </a:ext>
            </a:extLst>
          </p:cNvPr>
          <p:cNvSpPr>
            <a:spLocks noGrp="1"/>
          </p:cNvSpPr>
          <p:nvPr>
            <p:ph type="body" sz="quarter" idx="19"/>
          </p:nvPr>
        </p:nvSpPr>
        <p:spPr/>
        <p:txBody>
          <a:bodyPr/>
          <a:lstStyle/>
          <a:p>
            <a:pPr>
              <a:lnSpc>
                <a:spcPct val="100000"/>
              </a:lnSpc>
            </a:pPr>
            <a:r>
              <a:rPr lang="en-US" sz="1800" dirty="0">
                <a:latin typeface="+mj-lt"/>
              </a:rPr>
              <a:t>Output</a:t>
            </a:r>
            <a:r>
              <a:rPr lang="en-US" sz="1800" dirty="0"/>
              <a:t>: How should will the data be visualized in the application </a:t>
            </a:r>
          </a:p>
        </p:txBody>
      </p:sp>
      <p:pic>
        <p:nvPicPr>
          <p:cNvPr id="24" name="Picture 23" descr="Icon of a closed hand with one finger pointed and a curved line below the finger">
            <a:extLst>
              <a:ext uri="{FF2B5EF4-FFF2-40B4-BE49-F238E27FC236}">
                <a16:creationId xmlns:a16="http://schemas.microsoft.com/office/drawing/2014/main" id="{FDB1470A-7D36-4876-BB04-5A6164B22167}"/>
              </a:ext>
            </a:extLst>
          </p:cNvPr>
          <p:cNvPicPr>
            <a:picLocks noChangeAspect="1"/>
          </p:cNvPicPr>
          <p:nvPr/>
        </p:nvPicPr>
        <p:blipFill>
          <a:blip r:embed="rId7"/>
          <a:stretch>
            <a:fillRect/>
          </a:stretch>
        </p:blipFill>
        <p:spPr>
          <a:xfrm>
            <a:off x="418642" y="5689600"/>
            <a:ext cx="777240" cy="777240"/>
          </a:xfrm>
          <a:prstGeom prst="rect">
            <a:avLst/>
          </a:prstGeom>
        </p:spPr>
      </p:pic>
      <p:sp>
        <p:nvSpPr>
          <p:cNvPr id="39" name="Text Placeholder 38">
            <a:extLst>
              <a:ext uri="{FF2B5EF4-FFF2-40B4-BE49-F238E27FC236}">
                <a16:creationId xmlns:a16="http://schemas.microsoft.com/office/drawing/2014/main" id="{F99E9684-3AFA-42FE-A5B1-1832E7E8CA09}"/>
              </a:ext>
            </a:extLst>
          </p:cNvPr>
          <p:cNvSpPr>
            <a:spLocks noGrp="1"/>
          </p:cNvSpPr>
          <p:nvPr>
            <p:ph type="body" sz="quarter" idx="21"/>
          </p:nvPr>
        </p:nvSpPr>
        <p:spPr/>
        <p:txBody>
          <a:bodyPr/>
          <a:lstStyle/>
          <a:p>
            <a:pPr>
              <a:lnSpc>
                <a:spcPct val="100000"/>
              </a:lnSpc>
            </a:pPr>
            <a:r>
              <a:rPr lang="en-US" sz="1800" dirty="0">
                <a:latin typeface="+mj-lt"/>
              </a:rPr>
              <a:t>Accelerators</a:t>
            </a:r>
            <a:r>
              <a:rPr lang="en-US" sz="1800" dirty="0"/>
              <a:t>: Are there any third-party solutions or data accelerators that we can leverage?</a:t>
            </a:r>
          </a:p>
        </p:txBody>
      </p:sp>
    </p:spTree>
    <p:extLst>
      <p:ext uri="{BB962C8B-B14F-4D97-AF65-F5344CB8AC3E}">
        <p14:creationId xmlns:p14="http://schemas.microsoft.com/office/powerpoint/2010/main" val="13402107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Designing model-driven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altLang="zh-CN" sz="2400" dirty="0"/>
              <a:t>Here is a quick look at the app Designer for an example app called “Fundraiser”</a:t>
            </a:r>
          </a:p>
        </p:txBody>
      </p:sp>
      <p:pic>
        <p:nvPicPr>
          <p:cNvPr id="5" name="Picture 2" descr="Model driven app layout in studio.">
            <a:extLst>
              <a:ext uri="{FF2B5EF4-FFF2-40B4-BE49-F238E27FC236}">
                <a16:creationId xmlns:a16="http://schemas.microsoft.com/office/drawing/2014/main" id="{25AD2BC7-5154-44B7-8802-92861EA1B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580" y="2507585"/>
            <a:ext cx="8428839" cy="3796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3560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Designing model-driven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r>
              <a:rPr lang="en-US" altLang="zh-CN" sz="2800" b="0" i="0" dirty="0">
                <a:solidFill>
                  <a:srgbClr val="171717"/>
                </a:solidFill>
                <a:effectLst/>
                <a:latin typeface="Segoe UI" panose="020B0502040204020203" pitchFamily="34" charset="0"/>
              </a:rPr>
              <a:t>When the app is put into Play Mode, it looks completely different.</a:t>
            </a:r>
            <a:endParaRPr lang="en-US" altLang="zh-CN" sz="2800" dirty="0"/>
          </a:p>
        </p:txBody>
      </p:sp>
      <p:pic>
        <p:nvPicPr>
          <p:cNvPr id="5" name="Picture 2" descr="Model driven app in play mode.">
            <a:extLst>
              <a:ext uri="{FF2B5EF4-FFF2-40B4-BE49-F238E27FC236}">
                <a16:creationId xmlns:a16="http://schemas.microsoft.com/office/drawing/2014/main" id="{7BB9AA92-2CF4-4C65-A128-D1EA18345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508" y="2487512"/>
            <a:ext cx="8358983" cy="388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4872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D234-E82B-44DD-B813-E175E10B3D64}"/>
              </a:ext>
            </a:extLst>
          </p:cNvPr>
          <p:cNvSpPr>
            <a:spLocks noGrp="1"/>
          </p:cNvSpPr>
          <p:nvPr>
            <p:ph type="title"/>
          </p:nvPr>
        </p:nvSpPr>
        <p:spPr>
          <a:xfrm>
            <a:off x="418643" y="440494"/>
            <a:ext cx="11354714" cy="728448"/>
          </a:xfrm>
        </p:spPr>
        <p:txBody>
          <a:bodyPr wrap="square" anchor="t">
            <a:normAutofit/>
          </a:bodyPr>
          <a:lstStyle/>
          <a:p>
            <a:pPr marR="0" rtl="0"/>
            <a:r>
              <a:rPr lang="en-US" b="0" i="0" u="none" strike="noStrike" baseline="0" dirty="0"/>
              <a:t>Business requirements</a:t>
            </a:r>
          </a:p>
        </p:txBody>
      </p:sp>
      <p:sp>
        <p:nvSpPr>
          <p:cNvPr id="15" name="Text Placeholder 14">
            <a:extLst>
              <a:ext uri="{FF2B5EF4-FFF2-40B4-BE49-F238E27FC236}">
                <a16:creationId xmlns:a16="http://schemas.microsoft.com/office/drawing/2014/main" id="{91163DB7-5299-4923-AD82-B35C3B9FCD49}"/>
              </a:ext>
            </a:extLst>
          </p:cNvPr>
          <p:cNvSpPr>
            <a:spLocks noGrp="1"/>
          </p:cNvSpPr>
          <p:nvPr>
            <p:ph type="body" sz="quarter" idx="42"/>
          </p:nvPr>
        </p:nvSpPr>
        <p:spPr>
          <a:xfrm>
            <a:off x="418644" y="1456897"/>
            <a:ext cx="5579310" cy="902563"/>
          </a:xfrm>
        </p:spPr>
        <p:txBody>
          <a:bodyPr wrap="square" anchor="ctr">
            <a:normAutofit/>
          </a:bodyPr>
          <a:lstStyle/>
          <a:p>
            <a:r>
              <a:rPr lang="en-US" b="0" i="0">
                <a:effectLst/>
              </a:rPr>
              <a:t>Work with the app stakeholders to consider your security, accessibility, data, and design needs.</a:t>
            </a:r>
            <a:endParaRPr lang="en-US" dirty="0"/>
          </a:p>
        </p:txBody>
      </p:sp>
      <p:sp>
        <p:nvSpPr>
          <p:cNvPr id="16" name="Text Placeholder 15">
            <a:extLst>
              <a:ext uri="{FF2B5EF4-FFF2-40B4-BE49-F238E27FC236}">
                <a16:creationId xmlns:a16="http://schemas.microsoft.com/office/drawing/2014/main" id="{7019C33D-019B-4346-98DA-8E1BBBF46FCC}"/>
              </a:ext>
            </a:extLst>
          </p:cNvPr>
          <p:cNvSpPr>
            <a:spLocks noGrp="1"/>
          </p:cNvSpPr>
          <p:nvPr>
            <p:ph type="body" sz="quarter" idx="44"/>
          </p:nvPr>
        </p:nvSpPr>
        <p:spPr>
          <a:xfrm>
            <a:off x="418644" y="2511910"/>
            <a:ext cx="5579310" cy="902563"/>
          </a:xfrm>
        </p:spPr>
        <p:txBody>
          <a:bodyPr wrap="square" anchor="ctr">
            <a:normAutofit/>
          </a:bodyPr>
          <a:lstStyle/>
          <a:p>
            <a:pPr>
              <a:lnSpc>
                <a:spcPct val="90000"/>
              </a:lnSpc>
            </a:pPr>
            <a:r>
              <a:rPr lang="en-US"/>
              <a:t>C</a:t>
            </a:r>
            <a:r>
              <a:rPr lang="en-US" b="0" i="0">
                <a:effectLst/>
              </a:rPr>
              <a:t>onsider how securing your app’s data affects your app and what security model best supports your business needs</a:t>
            </a:r>
            <a:endParaRPr lang="en-US"/>
          </a:p>
        </p:txBody>
      </p:sp>
      <p:sp>
        <p:nvSpPr>
          <p:cNvPr id="17" name="Text Placeholder 16">
            <a:extLst>
              <a:ext uri="{FF2B5EF4-FFF2-40B4-BE49-F238E27FC236}">
                <a16:creationId xmlns:a16="http://schemas.microsoft.com/office/drawing/2014/main" id="{49EFD406-0415-4CCF-9EFA-F868F172F15F}"/>
              </a:ext>
            </a:extLst>
          </p:cNvPr>
          <p:cNvSpPr>
            <a:spLocks noGrp="1"/>
          </p:cNvSpPr>
          <p:nvPr>
            <p:ph type="body" sz="quarter" idx="45"/>
          </p:nvPr>
        </p:nvSpPr>
        <p:spPr>
          <a:xfrm>
            <a:off x="418644" y="3566923"/>
            <a:ext cx="5579310" cy="902563"/>
          </a:xfrm>
        </p:spPr>
        <p:txBody>
          <a:bodyPr wrap="square" anchor="ctr">
            <a:normAutofit/>
          </a:bodyPr>
          <a:lstStyle/>
          <a:p>
            <a:r>
              <a:rPr lang="en-US"/>
              <a:t>I</a:t>
            </a:r>
            <a:r>
              <a:rPr lang="en-US" b="0" i="0">
                <a:effectLst/>
              </a:rPr>
              <a:t>dentify any government regulations or authentication/authorization requirements</a:t>
            </a:r>
            <a:endParaRPr lang="en-US" dirty="0"/>
          </a:p>
        </p:txBody>
      </p:sp>
      <p:sp>
        <p:nvSpPr>
          <p:cNvPr id="18" name="Text Placeholder 17">
            <a:extLst>
              <a:ext uri="{FF2B5EF4-FFF2-40B4-BE49-F238E27FC236}">
                <a16:creationId xmlns:a16="http://schemas.microsoft.com/office/drawing/2014/main" id="{D06B7C08-34AB-4CA5-84A6-9EDE502D5466}"/>
              </a:ext>
            </a:extLst>
          </p:cNvPr>
          <p:cNvSpPr>
            <a:spLocks noGrp="1"/>
          </p:cNvSpPr>
          <p:nvPr>
            <p:ph type="body" sz="quarter" idx="46"/>
          </p:nvPr>
        </p:nvSpPr>
        <p:spPr>
          <a:xfrm>
            <a:off x="418644" y="4621937"/>
            <a:ext cx="5579310" cy="902563"/>
          </a:xfrm>
        </p:spPr>
        <p:txBody>
          <a:bodyPr wrap="square" anchor="ctr">
            <a:normAutofit/>
          </a:bodyPr>
          <a:lstStyle/>
          <a:p>
            <a:r>
              <a:rPr lang="en-US" b="0" i="0">
                <a:effectLst/>
              </a:rPr>
              <a:t>Does your app need to be available when the user is disconnected from the internet?</a:t>
            </a:r>
            <a:endParaRPr lang="en-US" dirty="0"/>
          </a:p>
        </p:txBody>
      </p:sp>
      <p:pic>
        <p:nvPicPr>
          <p:cNvPr id="20" name="Picture 19" descr="Two colleagues planning on board with sticky notes">
            <a:extLst>
              <a:ext uri="{FF2B5EF4-FFF2-40B4-BE49-F238E27FC236}">
                <a16:creationId xmlns:a16="http://schemas.microsoft.com/office/drawing/2014/main" id="{75F16B9D-AFF4-43F6-984A-2C3FD5086434}"/>
              </a:ext>
            </a:extLst>
          </p:cNvPr>
          <p:cNvPicPr>
            <a:picLocks noChangeAspect="1"/>
          </p:cNvPicPr>
          <p:nvPr/>
        </p:nvPicPr>
        <p:blipFill rotWithShape="1">
          <a:blip r:embed="rId3"/>
          <a:srcRect r="7734" b="2"/>
          <a:stretch/>
        </p:blipFill>
        <p:spPr>
          <a:xfrm>
            <a:off x="6349678" y="1564130"/>
            <a:ext cx="5303845" cy="3836973"/>
          </a:xfrm>
          <a:prstGeom prst="rect">
            <a:avLst/>
          </a:prstGeom>
          <a:noFill/>
          <a:ln w="19050">
            <a:noFill/>
          </a:ln>
        </p:spPr>
      </p:pic>
    </p:spTree>
    <p:extLst>
      <p:ext uri="{BB962C8B-B14F-4D97-AF65-F5344CB8AC3E}">
        <p14:creationId xmlns:p14="http://schemas.microsoft.com/office/powerpoint/2010/main" val="40359137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3088902"/>
            <a:ext cx="2033612" cy="680196"/>
          </a:xfrm>
        </p:spPr>
        <p:txBody>
          <a:bodyPr/>
          <a:lstStyle/>
          <a:p>
            <a:r>
              <a:rPr lang="en-US" dirty="0"/>
              <a:t>Modules –</a:t>
            </a:r>
            <a:br>
              <a:rPr lang="en-US" dirty="0"/>
            </a:br>
            <a:r>
              <a:rPr lang="en-US" dirty="0"/>
              <a:t>Continued</a:t>
            </a:r>
            <a:br>
              <a:rPr lang="en-US" dirty="0"/>
            </a:br>
            <a:endParaRPr lang="en-US" dirty="0"/>
          </a:p>
        </p:txBody>
      </p:sp>
      <p:sp>
        <p:nvSpPr>
          <p:cNvPr id="6" name="Text Placeholder 5"/>
          <p:cNvSpPr>
            <a:spLocks noGrp="1"/>
          </p:cNvSpPr>
          <p:nvPr>
            <p:ph type="body" sz="quarter" idx="11"/>
          </p:nvPr>
        </p:nvSpPr>
        <p:spPr>
          <a:xfrm>
            <a:off x="4078288" y="457424"/>
            <a:ext cx="8952648" cy="863010"/>
          </a:xfrm>
        </p:spPr>
        <p:txBody>
          <a:bodyPr/>
          <a:lstStyle/>
          <a:p>
            <a:pPr lvl="1"/>
            <a:r>
              <a:rPr lang="en-US" dirty="0"/>
              <a:t>Get started with Dataverse for Teams</a:t>
            </a:r>
          </a:p>
        </p:txBody>
      </p:sp>
      <p:sp>
        <p:nvSpPr>
          <p:cNvPr id="2" name="Text Placeholder 1"/>
          <p:cNvSpPr>
            <a:spLocks noGrp="1"/>
          </p:cNvSpPr>
          <p:nvPr>
            <p:ph type="body" sz="quarter" idx="15"/>
          </p:nvPr>
        </p:nvSpPr>
        <p:spPr>
          <a:xfrm>
            <a:off x="4078288" y="1322483"/>
            <a:ext cx="8952648" cy="863010"/>
          </a:xfrm>
        </p:spPr>
        <p:txBody>
          <a:bodyPr/>
          <a:lstStyle/>
          <a:p>
            <a:pPr lvl="1"/>
            <a:r>
              <a:rPr lang="en-US" dirty="0"/>
              <a:t>Build your first app with Dataverse for Teams</a:t>
            </a:r>
          </a:p>
        </p:txBody>
      </p:sp>
      <p:pic>
        <p:nvPicPr>
          <p:cNvPr id="8" name="Picture 7" descr="Icon of a box">
            <a:extLst>
              <a:ext uri="{FF2B5EF4-FFF2-40B4-BE49-F238E27FC236}">
                <a16:creationId xmlns:a16="http://schemas.microsoft.com/office/drawing/2014/main" id="{89967F08-5FE4-43C6-91DA-8363565E9526}"/>
              </a:ext>
            </a:extLst>
          </p:cNvPr>
          <p:cNvPicPr>
            <a:picLocks noChangeAspect="1"/>
          </p:cNvPicPr>
          <p:nvPr/>
        </p:nvPicPr>
        <p:blipFill>
          <a:blip r:embed="rId3"/>
          <a:stretch>
            <a:fillRect/>
          </a:stretch>
        </p:blipFill>
        <p:spPr>
          <a:xfrm>
            <a:off x="3008009" y="478843"/>
            <a:ext cx="871929" cy="871929"/>
          </a:xfrm>
          <a:prstGeom prst="rect">
            <a:avLst/>
          </a:prstGeom>
        </p:spPr>
      </p:pic>
      <p:pic>
        <p:nvPicPr>
          <p:cNvPr id="10" name="Picture 9" descr="Icon of several circles connected to eachother by lines">
            <a:extLst>
              <a:ext uri="{FF2B5EF4-FFF2-40B4-BE49-F238E27FC236}">
                <a16:creationId xmlns:a16="http://schemas.microsoft.com/office/drawing/2014/main" id="{16A5F6D5-109E-42EE-9134-592C08567652}"/>
              </a:ext>
            </a:extLst>
          </p:cNvPr>
          <p:cNvPicPr>
            <a:picLocks noChangeAspect="1"/>
          </p:cNvPicPr>
          <p:nvPr/>
        </p:nvPicPr>
        <p:blipFill>
          <a:blip r:embed="rId4"/>
          <a:stretch>
            <a:fillRect/>
          </a:stretch>
        </p:blipFill>
        <p:spPr>
          <a:xfrm>
            <a:off x="3034395" y="1350772"/>
            <a:ext cx="819155" cy="819155"/>
          </a:xfrm>
          <a:prstGeom prst="rect">
            <a:avLst/>
          </a:prstGeom>
        </p:spPr>
      </p:pic>
    </p:spTree>
    <p:extLst>
      <p:ext uri="{BB962C8B-B14F-4D97-AF65-F5344CB8AC3E}">
        <p14:creationId xmlns:p14="http://schemas.microsoft.com/office/powerpoint/2010/main" val="36132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pPr rtl="0"/>
            <a:r>
              <a:rPr lang="en-US" b="0" i="0" u="none" strike="noStrike" baseline="0" dirty="0">
                <a:solidFill>
                  <a:srgbClr val="171717"/>
                </a:solidFill>
              </a:rPr>
              <a:t>Data Model</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p:txBody>
          <a:bodyPr/>
          <a:lstStyle/>
          <a:p>
            <a:r>
              <a:rPr lang="en-US" dirty="0"/>
              <a:t>You can view the app metadata by reviewing the Table in the Dataverse.</a:t>
            </a:r>
          </a:p>
        </p:txBody>
      </p:sp>
      <p:pic>
        <p:nvPicPr>
          <p:cNvPr id="7" name="Picture Placeholder 6" descr="A screenshot of a cell phone&#10;&#10;Description automatically generated">
            <a:extLst>
              <a:ext uri="{FF2B5EF4-FFF2-40B4-BE49-F238E27FC236}">
                <a16:creationId xmlns:a16="http://schemas.microsoft.com/office/drawing/2014/main" id="{4CFFE2E1-75FA-4D0A-B510-B123521A95CC}"/>
              </a:ext>
            </a:extLst>
          </p:cNvPr>
          <p:cNvPicPr>
            <a:picLocks noGrp="1" noChangeAspect="1"/>
          </p:cNvPicPr>
          <p:nvPr>
            <p:ph type="pic" sz="quarter" idx="15"/>
          </p:nvPr>
        </p:nvPicPr>
        <p:blipFill>
          <a:blip r:embed="rId3"/>
          <a:srcRect l="11960" r="11960"/>
          <a:stretch>
            <a:fillRect/>
          </a:stretch>
        </p:blipFill>
        <p:spPr/>
      </p:pic>
    </p:spTree>
    <p:extLst>
      <p:ext uri="{BB962C8B-B14F-4D97-AF65-F5344CB8AC3E}">
        <p14:creationId xmlns:p14="http://schemas.microsoft.com/office/powerpoint/2010/main" val="8798951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pPr rtl="0"/>
            <a:r>
              <a:rPr lang="en-US" b="0" i="0" u="none" strike="noStrike" baseline="0" dirty="0">
                <a:solidFill>
                  <a:srgbClr val="171717"/>
                </a:solidFill>
                <a:latin typeface="Segoe UI Semibold" panose="020B0702040204020203" pitchFamily="34" charset="0"/>
                <a:cs typeface="Segoe UI Semibold" panose="020B0702040204020203" pitchFamily="34" charset="0"/>
              </a:rPr>
              <a:t>Data Model</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p:txBody>
          <a:bodyPr/>
          <a:lstStyle/>
          <a:p>
            <a:pPr algn="l"/>
            <a:r>
              <a:rPr lang="en-US" b="0" i="0" dirty="0">
                <a:solidFill>
                  <a:srgbClr val="171717"/>
                </a:solidFill>
                <a:effectLst/>
                <a:latin typeface="Segoe UI" panose="020B0502040204020203" pitchFamily="34" charset="0"/>
              </a:rPr>
              <a:t>You can also view the app metadata by putting the app in Play mode.</a:t>
            </a:r>
          </a:p>
          <a:p>
            <a:br>
              <a:rPr lang="en-US" dirty="0"/>
            </a:br>
            <a:endParaRPr lang="en-US" dirty="0"/>
          </a:p>
        </p:txBody>
      </p:sp>
      <p:pic>
        <p:nvPicPr>
          <p:cNvPr id="7" name="Picture Placeholder 6">
            <a:extLst>
              <a:ext uri="{FF2B5EF4-FFF2-40B4-BE49-F238E27FC236}">
                <a16:creationId xmlns:a16="http://schemas.microsoft.com/office/drawing/2014/main" id="{4CFFE2E1-75FA-4D0A-B510-B123521A95CC}"/>
              </a:ext>
            </a:extLst>
          </p:cNvPr>
          <p:cNvPicPr>
            <a:picLocks noGrp="1" noChangeAspect="1"/>
          </p:cNvPicPr>
          <p:nvPr>
            <p:ph type="pic" sz="quarter" idx="15"/>
          </p:nvPr>
        </p:nvPicPr>
        <p:blipFill>
          <a:blip r:embed="rId3"/>
          <a:srcRect/>
          <a:stretch/>
        </p:blipFill>
        <p:spPr>
          <a:xfrm>
            <a:off x="554986" y="3045175"/>
            <a:ext cx="11082024" cy="2765555"/>
          </a:xfrm>
        </p:spPr>
      </p:pic>
    </p:spTree>
    <p:extLst>
      <p:ext uri="{BB962C8B-B14F-4D97-AF65-F5344CB8AC3E}">
        <p14:creationId xmlns:p14="http://schemas.microsoft.com/office/powerpoint/2010/main" val="232054772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p:txBody>
          <a:bodyPr/>
          <a:lstStyle/>
          <a:p>
            <a:r>
              <a:rPr lang="en-US" dirty="0">
                <a:solidFill>
                  <a:srgbClr val="171717"/>
                </a:solidFill>
                <a:latin typeface="Segoe UI Semibold" panose="020B0702040204020203" pitchFamily="34" charset="0"/>
                <a:cs typeface="Segoe UI Semibold" panose="020B0702040204020203" pitchFamily="34" charset="0"/>
              </a:rPr>
              <a:t>User Interface (UI) and User Experience (UX)</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a:xfrm>
            <a:off x="418645" y="1043943"/>
            <a:ext cx="11354712" cy="824439"/>
          </a:xfrm>
        </p:spPr>
        <p:txBody>
          <a:bodyPr/>
          <a:lstStyle/>
          <a:p>
            <a:pPr algn="l"/>
            <a:r>
              <a:rPr lang="en-US" b="0" i="0">
                <a:solidFill>
                  <a:srgbClr val="171717"/>
                </a:solidFill>
                <a:effectLst/>
                <a:latin typeface="Segoe UI" panose="020B0502040204020203" pitchFamily="34" charset="0"/>
              </a:rPr>
              <a:t>Here is an example of what the New Fundraiser form looks like when editing from the App Designer.</a:t>
            </a:r>
          </a:p>
          <a:p>
            <a:pPr algn="l"/>
            <a:endParaRPr lang="en-US" b="0" i="0">
              <a:solidFill>
                <a:srgbClr val="171717"/>
              </a:solidFill>
              <a:effectLst/>
              <a:latin typeface="Segoe UI" panose="020B0502040204020203" pitchFamily="34" charset="0"/>
            </a:endParaRPr>
          </a:p>
          <a:p>
            <a:br>
              <a:rPr lang="en-US" dirty="0"/>
            </a:br>
            <a:endParaRPr lang="en-US" dirty="0"/>
          </a:p>
        </p:txBody>
      </p:sp>
      <p:pic>
        <p:nvPicPr>
          <p:cNvPr id="10" name="Picture Placeholder 6">
            <a:extLst>
              <a:ext uri="{FF2B5EF4-FFF2-40B4-BE49-F238E27FC236}">
                <a16:creationId xmlns:a16="http://schemas.microsoft.com/office/drawing/2014/main" id="{9FBE5AAE-81D4-44C4-BE7C-687DD5540247}"/>
              </a:ext>
            </a:extLst>
          </p:cNvPr>
          <p:cNvPicPr>
            <a:picLocks noChangeAspect="1"/>
          </p:cNvPicPr>
          <p:nvPr/>
        </p:nvPicPr>
        <p:blipFill>
          <a:blip r:embed="rId3"/>
          <a:srcRect/>
          <a:stretch/>
        </p:blipFill>
        <p:spPr>
          <a:xfrm>
            <a:off x="1913876" y="2504105"/>
            <a:ext cx="8364248" cy="3864423"/>
          </a:xfrm>
          <a:prstGeom prst="rect">
            <a:avLst/>
          </a:prstGeom>
        </p:spPr>
      </p:pic>
    </p:spTree>
    <p:extLst>
      <p:ext uri="{BB962C8B-B14F-4D97-AF65-F5344CB8AC3E}">
        <p14:creationId xmlns:p14="http://schemas.microsoft.com/office/powerpoint/2010/main" val="28404575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1DB4-3818-4A4B-AE41-62B84C6198AF}"/>
              </a:ext>
            </a:extLst>
          </p:cNvPr>
          <p:cNvSpPr>
            <a:spLocks noGrp="1"/>
          </p:cNvSpPr>
          <p:nvPr>
            <p:ph type="title"/>
          </p:nvPr>
        </p:nvSpPr>
        <p:spPr>
          <a:xfrm>
            <a:off x="418643" y="440494"/>
            <a:ext cx="11354714" cy="728448"/>
          </a:xfrm>
        </p:spPr>
        <p:txBody>
          <a:bodyPr wrap="square" anchor="t">
            <a:normAutofit/>
          </a:bodyPr>
          <a:lstStyle/>
          <a:p>
            <a:pPr rtl="0"/>
            <a:r>
              <a:rPr lang="en-US" b="0" i="0" u="none" strike="noStrike" baseline="0" dirty="0"/>
              <a:t>Business Logic and Output</a:t>
            </a:r>
          </a:p>
        </p:txBody>
      </p:sp>
      <p:sp>
        <p:nvSpPr>
          <p:cNvPr id="5" name="Text Placeholder 4">
            <a:extLst>
              <a:ext uri="{FF2B5EF4-FFF2-40B4-BE49-F238E27FC236}">
                <a16:creationId xmlns:a16="http://schemas.microsoft.com/office/drawing/2014/main" id="{7C676CA8-BBB3-498F-A980-5876C14D45C7}"/>
              </a:ext>
            </a:extLst>
          </p:cNvPr>
          <p:cNvSpPr>
            <a:spLocks noGrp="1"/>
          </p:cNvSpPr>
          <p:nvPr>
            <p:ph type="body" sz="quarter" idx="42"/>
          </p:nvPr>
        </p:nvSpPr>
        <p:spPr>
          <a:xfrm>
            <a:off x="418644" y="1456897"/>
            <a:ext cx="3659644" cy="4960609"/>
          </a:xfrm>
        </p:spPr>
        <p:txBody>
          <a:bodyPr wrap="square" anchor="t">
            <a:normAutofit/>
          </a:bodyPr>
          <a:lstStyle/>
          <a:p>
            <a:r>
              <a:rPr lang="en-US" b="0" i="0">
                <a:effectLst/>
              </a:rPr>
              <a:t>Here is an example of what the New Fundraiser form looks like when editing from the App Designer.</a:t>
            </a:r>
          </a:p>
          <a:p>
            <a:endParaRPr lang="en-US" b="0" i="0">
              <a:effectLst/>
            </a:endParaRPr>
          </a:p>
          <a:p>
            <a:br>
              <a:rPr lang="en-US" dirty="0"/>
            </a:br>
            <a:endParaRPr lang="en-US" dirty="0"/>
          </a:p>
        </p:txBody>
      </p:sp>
      <p:pic>
        <p:nvPicPr>
          <p:cNvPr id="9" name="Picture 8">
            <a:extLst>
              <a:ext uri="{FF2B5EF4-FFF2-40B4-BE49-F238E27FC236}">
                <a16:creationId xmlns:a16="http://schemas.microsoft.com/office/drawing/2014/main" id="{A48E6071-CC64-45CF-8A9F-1E838211E25E}"/>
              </a:ext>
            </a:extLst>
          </p:cNvPr>
          <p:cNvPicPr>
            <a:picLocks noChangeAspect="1"/>
          </p:cNvPicPr>
          <p:nvPr/>
        </p:nvPicPr>
        <p:blipFill>
          <a:blip r:embed="rId3"/>
          <a:stretch>
            <a:fillRect/>
          </a:stretch>
        </p:blipFill>
        <p:spPr>
          <a:xfrm>
            <a:off x="4432300" y="1987287"/>
            <a:ext cx="7221223" cy="3863355"/>
          </a:xfrm>
          <a:prstGeom prst="rect">
            <a:avLst/>
          </a:prstGeom>
          <a:noFill/>
          <a:ln w="19050">
            <a:noFill/>
          </a:ln>
        </p:spPr>
      </p:pic>
      <p:sp>
        <p:nvSpPr>
          <p:cNvPr id="6" name="AutoShape 2" descr="Fundraiser app in play mode.">
            <a:extLst>
              <a:ext uri="{FF2B5EF4-FFF2-40B4-BE49-F238E27FC236}">
                <a16:creationId xmlns:a16="http://schemas.microsoft.com/office/drawing/2014/main" id="{7AAA38DF-CBBF-4BC7-AB60-2DDA83546165}"/>
              </a:ext>
            </a:extLst>
          </p:cNvPr>
          <p:cNvSpPr>
            <a:spLocks noChangeAspect="1" noChangeArrowheads="1"/>
          </p:cNvSpPr>
          <p:nvPr/>
        </p:nvSpPr>
        <p:spPr bwMode="auto">
          <a:xfrm flipH="1">
            <a:off x="6248399" y="3056021"/>
            <a:ext cx="525379" cy="5253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068010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Additional third-party solutions and app accelerators</a:t>
            </a:r>
            <a:br>
              <a:rPr lang="en-US" altLang="zh-CN" dirty="0"/>
            </a:br>
            <a:endParaRPr lang="en-US" dirty="0"/>
          </a:p>
        </p:txBody>
      </p:sp>
      <p:sp>
        <p:nvSpPr>
          <p:cNvPr id="3" name="Text Placeholder 2"/>
          <p:cNvSpPr>
            <a:spLocks noGrp="1"/>
          </p:cNvSpPr>
          <p:nvPr>
            <p:ph type="body" sz="quarter" idx="20"/>
          </p:nvPr>
        </p:nvSpPr>
        <p:spPr>
          <a:xfrm>
            <a:off x="418643" y="1183948"/>
            <a:ext cx="11328812" cy="738664"/>
          </a:xfrm>
        </p:spPr>
        <p:txBody>
          <a:bodyPr/>
          <a:lstStyle/>
          <a:p>
            <a:pPr>
              <a:spcAft>
                <a:spcPts val="600"/>
              </a:spcAft>
            </a:pPr>
            <a:r>
              <a:rPr lang="en-US" altLang="zh-CN" b="0" i="0" dirty="0">
                <a:solidFill>
                  <a:srgbClr val="171717"/>
                </a:solidFill>
                <a:effectLst/>
                <a:latin typeface="Segoe UI" panose="020B0502040204020203" pitchFamily="34" charset="0"/>
              </a:rPr>
              <a:t>Microsoft is currently focused on delivering accelerators for the following industries, with others to come:</a:t>
            </a:r>
            <a:endParaRPr lang="en-US" altLang="zh-CN" dirty="0"/>
          </a:p>
        </p:txBody>
      </p:sp>
      <p:sp>
        <p:nvSpPr>
          <p:cNvPr id="6" name="Text Placeholder 5"/>
          <p:cNvSpPr>
            <a:spLocks noGrp="1"/>
          </p:cNvSpPr>
          <p:nvPr>
            <p:ph type="body" sz="quarter" idx="11"/>
          </p:nvPr>
        </p:nvSpPr>
        <p:spPr/>
        <p:txBody>
          <a:bodyPr anchor="ctr"/>
          <a:lstStyle/>
          <a:p>
            <a:pPr algn="ctr"/>
            <a:r>
              <a:rPr lang="en-US" dirty="0"/>
              <a:t>Automotive</a:t>
            </a:r>
          </a:p>
        </p:txBody>
      </p:sp>
      <p:sp>
        <p:nvSpPr>
          <p:cNvPr id="2" name="Text Placeholder 1"/>
          <p:cNvSpPr>
            <a:spLocks noGrp="1"/>
          </p:cNvSpPr>
          <p:nvPr>
            <p:ph type="body" sz="quarter" idx="15"/>
          </p:nvPr>
        </p:nvSpPr>
        <p:spPr/>
        <p:txBody>
          <a:bodyPr anchor="ctr"/>
          <a:lstStyle/>
          <a:p>
            <a:pPr algn="ctr"/>
            <a:r>
              <a:rPr lang="en-US" altLang="zh-CN" sz="1400" dirty="0"/>
              <a:t>Financial services, </a:t>
            </a:r>
          </a:p>
          <a:p>
            <a:pPr algn="ctr"/>
            <a:r>
              <a:rPr lang="en-US" altLang="zh-CN" sz="1400" dirty="0"/>
              <a:t>including banking and insurance</a:t>
            </a:r>
          </a:p>
        </p:txBody>
      </p:sp>
      <p:sp>
        <p:nvSpPr>
          <p:cNvPr id="4" name="Text Placeholder 3"/>
          <p:cNvSpPr>
            <a:spLocks noGrp="1"/>
          </p:cNvSpPr>
          <p:nvPr>
            <p:ph type="body" sz="quarter" idx="21"/>
          </p:nvPr>
        </p:nvSpPr>
        <p:spPr/>
        <p:txBody>
          <a:bodyPr anchor="ctr"/>
          <a:lstStyle/>
          <a:p>
            <a:pPr algn="ctr"/>
            <a:r>
              <a:rPr lang="en-US" altLang="zh-CN" sz="1400" dirty="0"/>
              <a:t>Healthcare</a:t>
            </a:r>
          </a:p>
        </p:txBody>
      </p:sp>
      <p:sp>
        <p:nvSpPr>
          <p:cNvPr id="15" name="Text Placeholder 14">
            <a:extLst>
              <a:ext uri="{FF2B5EF4-FFF2-40B4-BE49-F238E27FC236}">
                <a16:creationId xmlns:a16="http://schemas.microsoft.com/office/drawing/2014/main" id="{4A805780-17C7-4E6C-B7E6-9F8CF15C0F0D}"/>
              </a:ext>
            </a:extLst>
          </p:cNvPr>
          <p:cNvSpPr>
            <a:spLocks noGrp="1"/>
          </p:cNvSpPr>
          <p:nvPr>
            <p:ph type="body" sz="quarter" idx="22"/>
          </p:nvPr>
        </p:nvSpPr>
        <p:spPr/>
        <p:txBody>
          <a:bodyPr anchor="ctr"/>
          <a:lstStyle/>
          <a:p>
            <a:pPr algn="ctr"/>
            <a:r>
              <a:rPr lang="en-US" altLang="zh-CN" sz="1400" dirty="0"/>
              <a:t>Education, </a:t>
            </a:r>
          </a:p>
          <a:p>
            <a:pPr algn="ctr"/>
            <a:r>
              <a:rPr lang="en-US" altLang="zh-CN" sz="1400" dirty="0"/>
              <a:t>including higher education and K–12</a:t>
            </a:r>
          </a:p>
        </p:txBody>
      </p:sp>
      <p:sp>
        <p:nvSpPr>
          <p:cNvPr id="20" name="Text Placeholder 19">
            <a:extLst>
              <a:ext uri="{FF2B5EF4-FFF2-40B4-BE49-F238E27FC236}">
                <a16:creationId xmlns:a16="http://schemas.microsoft.com/office/drawing/2014/main" id="{D9FB8E23-A361-4487-943D-756F888B55CC}"/>
              </a:ext>
            </a:extLst>
          </p:cNvPr>
          <p:cNvSpPr>
            <a:spLocks noGrp="1"/>
          </p:cNvSpPr>
          <p:nvPr>
            <p:ph type="body" sz="quarter" idx="23"/>
          </p:nvPr>
        </p:nvSpPr>
        <p:spPr/>
        <p:txBody>
          <a:bodyPr anchor="ctr"/>
          <a:lstStyle/>
          <a:p>
            <a:pPr algn="ctr"/>
            <a:r>
              <a:rPr lang="en-US" altLang="zh-CN" sz="1400" dirty="0"/>
              <a:t>Nonprofit</a:t>
            </a:r>
          </a:p>
        </p:txBody>
      </p:sp>
      <p:sp>
        <p:nvSpPr>
          <p:cNvPr id="21" name="Text Placeholder 20">
            <a:extLst>
              <a:ext uri="{FF2B5EF4-FFF2-40B4-BE49-F238E27FC236}">
                <a16:creationId xmlns:a16="http://schemas.microsoft.com/office/drawing/2014/main" id="{B4667319-955C-48E3-A50E-D52AC477B3FD}"/>
              </a:ext>
            </a:extLst>
          </p:cNvPr>
          <p:cNvSpPr>
            <a:spLocks noGrp="1"/>
          </p:cNvSpPr>
          <p:nvPr>
            <p:ph type="body" sz="quarter" idx="24"/>
          </p:nvPr>
        </p:nvSpPr>
        <p:spPr/>
        <p:txBody>
          <a:bodyPr anchor="ctr"/>
          <a:lstStyle/>
          <a:p>
            <a:pPr algn="ctr"/>
            <a:r>
              <a:rPr lang="en-US" altLang="zh-CN" sz="1400" dirty="0"/>
              <a:t>Manufacturing, </a:t>
            </a:r>
          </a:p>
          <a:p>
            <a:pPr algn="ctr"/>
            <a:r>
              <a:rPr lang="en-US" altLang="zh-CN" sz="1400" dirty="0"/>
              <a:t>media and communications</a:t>
            </a:r>
          </a:p>
        </p:txBody>
      </p:sp>
    </p:spTree>
    <p:extLst>
      <p:ext uri="{BB962C8B-B14F-4D97-AF65-F5344CB8AC3E}">
        <p14:creationId xmlns:p14="http://schemas.microsoft.com/office/powerpoint/2010/main" val="15122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App module components</a:t>
            </a:r>
            <a:endParaRPr lang="en-US" dirty="0"/>
          </a:p>
        </p:txBody>
      </p:sp>
      <p:sp>
        <p:nvSpPr>
          <p:cNvPr id="6" name="Text Placeholder 5"/>
          <p:cNvSpPr>
            <a:spLocks noGrp="1"/>
          </p:cNvSpPr>
          <p:nvPr>
            <p:ph type="body" sz="quarter" idx="11"/>
          </p:nvPr>
        </p:nvSpPr>
        <p:spPr/>
        <p:txBody>
          <a:bodyPr anchor="ctr"/>
          <a:lstStyle/>
          <a:p>
            <a:pPr marL="0" marR="0" lvl="0" indent="0" algn="ctr" defTabSz="914099" rtl="0" eaLnBrk="1" fontAlgn="base" latinLnBrk="0" hangingPunct="1">
              <a:spcBef>
                <a:spcPct val="0"/>
              </a:spcBef>
              <a:spcAft>
                <a:spcPct val="0"/>
              </a:spcAft>
              <a:buClrTx/>
              <a:buSzTx/>
              <a:buFontTx/>
              <a:buNone/>
              <a:tabLst/>
              <a:defRPr/>
            </a:pPr>
            <a:r>
              <a:rPr lang="en-US" altLang="zh-CN" dirty="0"/>
              <a:t>Site navigation</a:t>
            </a:r>
          </a:p>
        </p:txBody>
      </p:sp>
      <p:sp>
        <p:nvSpPr>
          <p:cNvPr id="2" name="Text Placeholder 1"/>
          <p:cNvSpPr>
            <a:spLocks noGrp="1"/>
          </p:cNvSpPr>
          <p:nvPr>
            <p:ph type="body" sz="quarter" idx="15"/>
          </p:nvPr>
        </p:nvSpPr>
        <p:spPr/>
        <p:txBody>
          <a:bodyPr anchor="ctr"/>
          <a:lstStyle/>
          <a:p>
            <a:pPr algn="ctr" defTabSz="914099" fontAlgn="base">
              <a:spcBef>
                <a:spcPct val="0"/>
              </a:spcBef>
              <a:spcAft>
                <a:spcPct val="0"/>
              </a:spcAft>
              <a:buSzTx/>
              <a:defRPr/>
            </a:pPr>
            <a:r>
              <a:rPr lang="en-US" altLang="zh-CN" dirty="0"/>
              <a:t>Dashboards</a:t>
            </a:r>
          </a:p>
        </p:txBody>
      </p:sp>
      <p:sp>
        <p:nvSpPr>
          <p:cNvPr id="4" name="Text Placeholder 3"/>
          <p:cNvSpPr>
            <a:spLocks noGrp="1"/>
          </p:cNvSpPr>
          <p:nvPr>
            <p:ph type="body" sz="quarter" idx="21"/>
          </p:nvPr>
        </p:nvSpPr>
        <p:spPr/>
        <p:txBody>
          <a:bodyPr anchor="ctr"/>
          <a:lstStyle/>
          <a:p>
            <a:pPr algn="ctr"/>
            <a:r>
              <a:rPr lang="en-US" altLang="zh-CN" sz="1400" dirty="0"/>
              <a:t>Business</a:t>
            </a:r>
            <a:br>
              <a:rPr lang="en-US" altLang="zh-CN" sz="1400" dirty="0"/>
            </a:br>
            <a:r>
              <a:rPr lang="en-US" altLang="zh-CN" sz="1400" dirty="0"/>
              <a:t>process flows</a:t>
            </a:r>
          </a:p>
        </p:txBody>
      </p:sp>
      <p:sp>
        <p:nvSpPr>
          <p:cNvPr id="15" name="Text Placeholder 14">
            <a:extLst>
              <a:ext uri="{FF2B5EF4-FFF2-40B4-BE49-F238E27FC236}">
                <a16:creationId xmlns:a16="http://schemas.microsoft.com/office/drawing/2014/main" id="{4A805780-17C7-4E6C-B7E6-9F8CF15C0F0D}"/>
              </a:ext>
            </a:extLst>
          </p:cNvPr>
          <p:cNvSpPr>
            <a:spLocks noGrp="1"/>
          </p:cNvSpPr>
          <p:nvPr>
            <p:ph type="body" sz="quarter" idx="22"/>
          </p:nvPr>
        </p:nvSpPr>
        <p:spPr/>
        <p:txBody>
          <a:bodyPr anchor="ctr"/>
          <a:lstStyle/>
          <a:p>
            <a:pPr algn="ctr"/>
            <a:r>
              <a:rPr lang="en-US" altLang="zh-CN" sz="1400" dirty="0"/>
              <a:t>Forms</a:t>
            </a:r>
          </a:p>
        </p:txBody>
      </p:sp>
      <p:sp>
        <p:nvSpPr>
          <p:cNvPr id="20" name="Text Placeholder 19">
            <a:extLst>
              <a:ext uri="{FF2B5EF4-FFF2-40B4-BE49-F238E27FC236}">
                <a16:creationId xmlns:a16="http://schemas.microsoft.com/office/drawing/2014/main" id="{D9FB8E23-A361-4487-943D-756F888B55CC}"/>
              </a:ext>
            </a:extLst>
          </p:cNvPr>
          <p:cNvSpPr>
            <a:spLocks noGrp="1"/>
          </p:cNvSpPr>
          <p:nvPr>
            <p:ph type="body" sz="quarter" idx="23"/>
          </p:nvPr>
        </p:nvSpPr>
        <p:spPr/>
        <p:txBody>
          <a:bodyPr anchor="ctr"/>
          <a:lstStyle/>
          <a:p>
            <a:pPr algn="ctr"/>
            <a:r>
              <a:rPr lang="en-US" altLang="zh-CN" sz="1400" dirty="0"/>
              <a:t>Views</a:t>
            </a:r>
          </a:p>
        </p:txBody>
      </p:sp>
      <p:sp>
        <p:nvSpPr>
          <p:cNvPr id="21" name="Text Placeholder 20">
            <a:extLst>
              <a:ext uri="{FF2B5EF4-FFF2-40B4-BE49-F238E27FC236}">
                <a16:creationId xmlns:a16="http://schemas.microsoft.com/office/drawing/2014/main" id="{B4667319-955C-48E3-A50E-D52AC477B3FD}"/>
              </a:ext>
            </a:extLst>
          </p:cNvPr>
          <p:cNvSpPr>
            <a:spLocks noGrp="1"/>
          </p:cNvSpPr>
          <p:nvPr>
            <p:ph type="body" sz="quarter" idx="24"/>
          </p:nvPr>
        </p:nvSpPr>
        <p:spPr/>
        <p:txBody>
          <a:bodyPr anchor="ctr"/>
          <a:lstStyle/>
          <a:p>
            <a:pPr algn="ctr"/>
            <a:r>
              <a:rPr lang="en-US" altLang="zh-CN" sz="1400" dirty="0"/>
              <a:t>Charts</a:t>
            </a:r>
          </a:p>
        </p:txBody>
      </p:sp>
    </p:spTree>
    <p:extLst>
      <p:ext uri="{BB962C8B-B14F-4D97-AF65-F5344CB8AC3E}">
        <p14:creationId xmlns:p14="http://schemas.microsoft.com/office/powerpoint/2010/main" val="229530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Working with the App Designer</a:t>
            </a:r>
          </a:p>
        </p:txBody>
      </p:sp>
      <p:sp>
        <p:nvSpPr>
          <p:cNvPr id="5" name="Text Placeholder 4">
            <a:extLst>
              <a:ext uri="{FF2B5EF4-FFF2-40B4-BE49-F238E27FC236}">
                <a16:creationId xmlns:a16="http://schemas.microsoft.com/office/drawing/2014/main" id="{1A19C77E-FB39-470E-83E3-014008C5E828}"/>
              </a:ext>
            </a:extLst>
          </p:cNvPr>
          <p:cNvSpPr>
            <a:spLocks noGrp="1"/>
          </p:cNvSpPr>
          <p:nvPr>
            <p:ph type="body" sz="quarter" idx="42"/>
          </p:nvPr>
        </p:nvSpPr>
        <p:spPr/>
        <p:txBody>
          <a:bodyPr/>
          <a:lstStyle/>
          <a:p>
            <a:r>
              <a:rPr lang="en-US" sz="2000" dirty="0"/>
              <a:t>Application navigation is controlled by editing the sitemap</a:t>
            </a:r>
          </a:p>
        </p:txBody>
      </p:sp>
      <p:sp>
        <p:nvSpPr>
          <p:cNvPr id="6" name="Text Placeholder 5">
            <a:extLst>
              <a:ext uri="{FF2B5EF4-FFF2-40B4-BE49-F238E27FC236}">
                <a16:creationId xmlns:a16="http://schemas.microsoft.com/office/drawing/2014/main" id="{5C324185-31A0-4CC9-8DAF-14E240F3D5C6}"/>
              </a:ext>
            </a:extLst>
          </p:cNvPr>
          <p:cNvSpPr>
            <a:spLocks noGrp="1"/>
          </p:cNvSpPr>
          <p:nvPr>
            <p:ph type="body" sz="quarter" idx="44"/>
          </p:nvPr>
        </p:nvSpPr>
        <p:spPr/>
        <p:txBody>
          <a:bodyPr/>
          <a:lstStyle/>
          <a:p>
            <a:r>
              <a:rPr lang="en-US" sz="2000" dirty="0"/>
              <a:t>All table Forms, Views, Charts, &amp; Dashboards will be included</a:t>
            </a:r>
          </a:p>
        </p:txBody>
      </p:sp>
      <p:sp>
        <p:nvSpPr>
          <p:cNvPr id="8" name="Text Placeholder 7">
            <a:extLst>
              <a:ext uri="{FF2B5EF4-FFF2-40B4-BE49-F238E27FC236}">
                <a16:creationId xmlns:a16="http://schemas.microsoft.com/office/drawing/2014/main" id="{C8B755E1-7F3B-48C5-B51C-6DD0B297CF68}"/>
              </a:ext>
            </a:extLst>
          </p:cNvPr>
          <p:cNvSpPr>
            <a:spLocks noGrp="1"/>
          </p:cNvSpPr>
          <p:nvPr>
            <p:ph type="body" sz="quarter" idx="45"/>
          </p:nvPr>
        </p:nvSpPr>
        <p:spPr/>
        <p:txBody>
          <a:bodyPr/>
          <a:lstStyle/>
          <a:p>
            <a:r>
              <a:rPr lang="en-US" sz="2000" dirty="0"/>
              <a:t>Items can be removed to include only what is needed for the app</a:t>
            </a:r>
          </a:p>
        </p:txBody>
      </p:sp>
      <p:pic>
        <p:nvPicPr>
          <p:cNvPr id="3" name="Picture 2" descr="Screenshot showing app designer page">
            <a:extLst>
              <a:ext uri="{FF2B5EF4-FFF2-40B4-BE49-F238E27FC236}">
                <a16:creationId xmlns:a16="http://schemas.microsoft.com/office/drawing/2014/main" id="{D44C3C4D-9481-49D9-A9FA-F273F658FF9A}"/>
              </a:ext>
            </a:extLst>
          </p:cNvPr>
          <p:cNvPicPr>
            <a:picLocks noChangeAspect="1"/>
          </p:cNvPicPr>
          <p:nvPr/>
        </p:nvPicPr>
        <p:blipFill>
          <a:blip r:embed="rId2"/>
          <a:stretch>
            <a:fillRect/>
          </a:stretch>
        </p:blipFill>
        <p:spPr>
          <a:xfrm>
            <a:off x="6358707" y="2425611"/>
            <a:ext cx="5285787" cy="3023180"/>
          </a:xfrm>
          <a:prstGeom prst="rect">
            <a:avLst/>
          </a:prstGeom>
        </p:spPr>
      </p:pic>
    </p:spTree>
    <p:extLst>
      <p:ext uri="{BB962C8B-B14F-4D97-AF65-F5344CB8AC3E}">
        <p14:creationId xmlns:p14="http://schemas.microsoft.com/office/powerpoint/2010/main" val="282272896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Working with the site map designer</a:t>
            </a:r>
          </a:p>
        </p:txBody>
      </p:sp>
      <p:sp>
        <p:nvSpPr>
          <p:cNvPr id="5" name="Text Placeholder 4">
            <a:extLst>
              <a:ext uri="{FF2B5EF4-FFF2-40B4-BE49-F238E27FC236}">
                <a16:creationId xmlns:a16="http://schemas.microsoft.com/office/drawing/2014/main" id="{9E66858D-D36D-4484-846B-69D2F62FD69A}"/>
              </a:ext>
            </a:extLst>
          </p:cNvPr>
          <p:cNvSpPr>
            <a:spLocks noGrp="1"/>
          </p:cNvSpPr>
          <p:nvPr>
            <p:ph type="body" sz="quarter" idx="42"/>
          </p:nvPr>
        </p:nvSpPr>
        <p:spPr/>
        <p:txBody>
          <a:bodyPr/>
          <a:lstStyle/>
          <a:p>
            <a:r>
              <a:rPr lang="en-US" sz="2000" dirty="0"/>
              <a:t>App module Site Maps are separate from the default navigation</a:t>
            </a:r>
          </a:p>
        </p:txBody>
      </p:sp>
      <p:sp>
        <p:nvSpPr>
          <p:cNvPr id="6" name="Text Placeholder 5">
            <a:extLst>
              <a:ext uri="{FF2B5EF4-FFF2-40B4-BE49-F238E27FC236}">
                <a16:creationId xmlns:a16="http://schemas.microsoft.com/office/drawing/2014/main" id="{C8708389-04D7-4F53-9E5B-412895D689CD}"/>
              </a:ext>
            </a:extLst>
          </p:cNvPr>
          <p:cNvSpPr>
            <a:spLocks noGrp="1"/>
          </p:cNvSpPr>
          <p:nvPr>
            <p:ph type="body" sz="quarter" idx="44"/>
          </p:nvPr>
        </p:nvSpPr>
        <p:spPr/>
        <p:txBody>
          <a:bodyPr/>
          <a:lstStyle/>
          <a:p>
            <a:r>
              <a:rPr lang="en-US" sz="2000" dirty="0"/>
              <a:t>When table is added to Site Map a dependency is added to the app module</a:t>
            </a:r>
          </a:p>
        </p:txBody>
      </p:sp>
      <p:sp>
        <p:nvSpPr>
          <p:cNvPr id="7" name="Text Placeholder 6">
            <a:extLst>
              <a:ext uri="{FF2B5EF4-FFF2-40B4-BE49-F238E27FC236}">
                <a16:creationId xmlns:a16="http://schemas.microsoft.com/office/drawing/2014/main" id="{7F1113AE-E1B9-45F4-8C29-D92DCBB0AD00}"/>
              </a:ext>
            </a:extLst>
          </p:cNvPr>
          <p:cNvSpPr>
            <a:spLocks noGrp="1"/>
          </p:cNvSpPr>
          <p:nvPr>
            <p:ph type="body" sz="quarter" idx="45"/>
          </p:nvPr>
        </p:nvSpPr>
        <p:spPr/>
        <p:txBody>
          <a:bodyPr/>
          <a:lstStyle/>
          <a:p>
            <a:r>
              <a:rPr lang="en-US" sz="2000" dirty="0"/>
              <a:t>Publishing App Module also publishes any Site Map changes</a:t>
            </a:r>
          </a:p>
        </p:txBody>
      </p:sp>
      <p:pic>
        <p:nvPicPr>
          <p:cNvPr id="3" name="Picture 2" descr="Screenshot showing real estate internal page">
            <a:extLst>
              <a:ext uri="{FF2B5EF4-FFF2-40B4-BE49-F238E27FC236}">
                <a16:creationId xmlns:a16="http://schemas.microsoft.com/office/drawing/2014/main" id="{32D6235A-D964-45A9-B73A-D47D5953B960}"/>
              </a:ext>
            </a:extLst>
          </p:cNvPr>
          <p:cNvPicPr>
            <a:picLocks noChangeAspect="1"/>
          </p:cNvPicPr>
          <p:nvPr/>
        </p:nvPicPr>
        <p:blipFill>
          <a:blip r:embed="rId2"/>
          <a:stretch>
            <a:fillRect/>
          </a:stretch>
        </p:blipFill>
        <p:spPr>
          <a:xfrm>
            <a:off x="6366004" y="2182647"/>
            <a:ext cx="5271193" cy="3509109"/>
          </a:xfrm>
          <a:prstGeom prst="rect">
            <a:avLst/>
          </a:prstGeom>
        </p:spPr>
      </p:pic>
    </p:spTree>
    <p:extLst>
      <p:ext uri="{BB962C8B-B14F-4D97-AF65-F5344CB8AC3E}">
        <p14:creationId xmlns:p14="http://schemas.microsoft.com/office/powerpoint/2010/main" val="41359781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 model-driven app</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 in module 2</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3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Incorporate business process flows</a:t>
            </a:r>
          </a:p>
        </p:txBody>
      </p:sp>
      <p:sp>
        <p:nvSpPr>
          <p:cNvPr id="2" name="graph_9" title="Icon of a line chart with connected circles at varying points">
            <a:extLst>
              <a:ext uri="{FF2B5EF4-FFF2-40B4-BE49-F238E27FC236}">
                <a16:creationId xmlns:a16="http://schemas.microsoft.com/office/drawing/2014/main" id="{00CA9263-2ED0-41C7-AB5A-BE68E4C8A6D5}"/>
              </a:ext>
            </a:extLst>
          </p:cNvPr>
          <p:cNvSpPr>
            <a:spLocks noChangeAspect="1" noEditPoints="1"/>
          </p:cNvSpPr>
          <p:nvPr/>
        </p:nvSpPr>
        <p:spPr bwMode="auto">
          <a:xfrm>
            <a:off x="10103783" y="2845496"/>
            <a:ext cx="1270410" cy="114634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Module 1: Introduction to model-driven apps and Dataverse</a:t>
            </a:r>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34464183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 model-driven App - Scenario</a:t>
            </a:r>
            <a:endParaRPr lang="en-US" dirty="0"/>
          </a:p>
        </p:txBody>
      </p:sp>
      <p:sp>
        <p:nvSpPr>
          <p:cNvPr id="6" name="Text Placeholder 5"/>
          <p:cNvSpPr>
            <a:spLocks noGrp="1"/>
          </p:cNvSpPr>
          <p:nvPr>
            <p:ph type="body" sz="quarter" idx="11"/>
          </p:nvPr>
        </p:nvSpPr>
        <p:spPr/>
        <p:txBody>
          <a:bodyPr/>
          <a:lstStyle/>
          <a:p>
            <a:r>
              <a:rPr lang="en-US" altLang="zh-CN" sz="1800" dirty="0"/>
              <a:t>Follow the scenario exercise in the student manual in module 2</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3013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3200" dirty="0"/>
              <a:t>Packaging application components for distribution</a:t>
            </a:r>
          </a:p>
        </p:txBody>
      </p:sp>
      <p:sp>
        <p:nvSpPr>
          <p:cNvPr id="7" name="Move_E7C2" title="Icon of four arrows pointing away from eachother">
            <a:extLst>
              <a:ext uri="{FF2B5EF4-FFF2-40B4-BE49-F238E27FC236}">
                <a16:creationId xmlns:a16="http://schemas.microsoft.com/office/drawing/2014/main" id="{2961C2C7-0DCA-4DFA-80D7-CDD0A96479AE}"/>
              </a:ext>
            </a:extLst>
          </p:cNvPr>
          <p:cNvSpPr>
            <a:spLocks noChangeAspect="1" noEditPoints="1"/>
          </p:cNvSpPr>
          <p:nvPr/>
        </p:nvSpPr>
        <p:spPr bwMode="auto">
          <a:xfrm>
            <a:off x="10102401" y="2777952"/>
            <a:ext cx="1273175" cy="1273492"/>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Tree>
    <p:extLst>
      <p:ext uri="{BB962C8B-B14F-4D97-AF65-F5344CB8AC3E}">
        <p14:creationId xmlns:p14="http://schemas.microsoft.com/office/powerpoint/2010/main" val="105565051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DF971-3B80-4F61-BBE7-395AC9227DE7}"/>
              </a:ext>
            </a:extLst>
          </p:cNvPr>
          <p:cNvSpPr>
            <a:spLocks noGrp="1"/>
          </p:cNvSpPr>
          <p:nvPr>
            <p:ph type="title"/>
          </p:nvPr>
        </p:nvSpPr>
        <p:spPr/>
        <p:txBody>
          <a:bodyPr/>
          <a:lstStyle/>
          <a:p>
            <a:pPr>
              <a:lnSpc>
                <a:spcPct val="100000"/>
              </a:lnSpc>
            </a:pPr>
            <a:r>
              <a:rPr lang="en-US" dirty="0"/>
              <a:t>Solutions overview</a:t>
            </a:r>
          </a:p>
        </p:txBody>
      </p:sp>
      <p:pic>
        <p:nvPicPr>
          <p:cNvPr id="58" name="Picture 57" descr="Icon of a lightbulb">
            <a:extLst>
              <a:ext uri="{FF2B5EF4-FFF2-40B4-BE49-F238E27FC236}">
                <a16:creationId xmlns:a16="http://schemas.microsoft.com/office/drawing/2014/main" id="{AD2791C3-95E8-4D83-B5A4-2B8B5446DE1D}"/>
              </a:ext>
            </a:extLst>
          </p:cNvPr>
          <p:cNvPicPr>
            <a:picLocks noChangeAspect="1"/>
          </p:cNvPicPr>
          <p:nvPr/>
        </p:nvPicPr>
        <p:blipFill>
          <a:blip r:embed="rId3"/>
          <a:stretch>
            <a:fillRect/>
          </a:stretch>
        </p:blipFill>
        <p:spPr>
          <a:xfrm>
            <a:off x="418642" y="1447972"/>
            <a:ext cx="915924" cy="915924"/>
          </a:xfrm>
          <a:prstGeom prst="rect">
            <a:avLst/>
          </a:prstGeom>
        </p:spPr>
      </p:pic>
      <p:sp>
        <p:nvSpPr>
          <p:cNvPr id="17" name="Text Placeholder 16">
            <a:extLst>
              <a:ext uri="{FF2B5EF4-FFF2-40B4-BE49-F238E27FC236}">
                <a16:creationId xmlns:a16="http://schemas.microsoft.com/office/drawing/2014/main" id="{2E01E070-8A10-480C-8C5D-722561F6D4EF}"/>
              </a:ext>
            </a:extLst>
          </p:cNvPr>
          <p:cNvSpPr>
            <a:spLocks noGrp="1"/>
          </p:cNvSpPr>
          <p:nvPr>
            <p:ph type="body" sz="quarter" idx="11"/>
          </p:nvPr>
        </p:nvSpPr>
        <p:spPr/>
        <p:txBody>
          <a:bodyPr/>
          <a:lstStyle/>
          <a:p>
            <a:pPr>
              <a:lnSpc>
                <a:spcPct val="100000"/>
              </a:lnSpc>
              <a:spcBef>
                <a:spcPts val="0"/>
              </a:spcBef>
              <a:spcAft>
                <a:spcPts val="600"/>
              </a:spcAft>
            </a:pPr>
            <a:r>
              <a:rPr lang="en-US" sz="2000" dirty="0"/>
              <a:t>Solutions are a container to track the changes you make to the Dataverse, Power Apps and Power Automate flows</a:t>
            </a:r>
            <a:endParaRPr lang="en-IN" sz="2000" dirty="0"/>
          </a:p>
        </p:txBody>
      </p:sp>
      <p:pic>
        <p:nvPicPr>
          <p:cNvPr id="56" name="Picture 55" descr="Icon of a person riding a bicycle">
            <a:extLst>
              <a:ext uri="{FF2B5EF4-FFF2-40B4-BE49-F238E27FC236}">
                <a16:creationId xmlns:a16="http://schemas.microsoft.com/office/drawing/2014/main" id="{ED45E15D-C325-436B-A2BC-B23399E9F5F7}"/>
              </a:ext>
            </a:extLst>
          </p:cNvPr>
          <p:cNvPicPr>
            <a:picLocks noChangeAspect="1"/>
          </p:cNvPicPr>
          <p:nvPr/>
        </p:nvPicPr>
        <p:blipFill>
          <a:blip r:embed="rId4"/>
          <a:stretch>
            <a:fillRect/>
          </a:stretch>
        </p:blipFill>
        <p:spPr>
          <a:xfrm>
            <a:off x="418642" y="2537965"/>
            <a:ext cx="915924" cy="915924"/>
          </a:xfrm>
          <a:prstGeom prst="rect">
            <a:avLst/>
          </a:prstGeom>
        </p:spPr>
      </p:pic>
      <p:sp>
        <p:nvSpPr>
          <p:cNvPr id="18" name="Text Placeholder 17">
            <a:extLst>
              <a:ext uri="{FF2B5EF4-FFF2-40B4-BE49-F238E27FC236}">
                <a16:creationId xmlns:a16="http://schemas.microsoft.com/office/drawing/2014/main" id="{0C2B20A2-E0A1-4330-A8FE-423BD34DCF89}"/>
              </a:ext>
            </a:extLst>
          </p:cNvPr>
          <p:cNvSpPr>
            <a:spLocks noGrp="1"/>
          </p:cNvSpPr>
          <p:nvPr>
            <p:ph type="body" sz="quarter" idx="15"/>
          </p:nvPr>
        </p:nvSpPr>
        <p:spPr/>
        <p:txBody>
          <a:bodyPr/>
          <a:lstStyle/>
          <a:p>
            <a:pPr>
              <a:lnSpc>
                <a:spcPct val="100000"/>
              </a:lnSpc>
              <a:spcBef>
                <a:spcPts val="0"/>
              </a:spcBef>
              <a:spcAft>
                <a:spcPts val="600"/>
              </a:spcAft>
            </a:pPr>
            <a:r>
              <a:rPr lang="en-US" sz="2000" dirty="0"/>
              <a:t>Solutions are how you transport and install changes to target environments</a:t>
            </a:r>
          </a:p>
        </p:txBody>
      </p:sp>
      <p:grpSp>
        <p:nvGrpSpPr>
          <p:cNvPr id="40" name="Group 39" descr="an arrow pointing forward direction with Development, test and production in it">
            <a:extLst>
              <a:ext uri="{FF2B5EF4-FFF2-40B4-BE49-F238E27FC236}">
                <a16:creationId xmlns:a16="http://schemas.microsoft.com/office/drawing/2014/main" id="{0EBDAF38-A81C-4909-B5C0-E28880AD26A9}"/>
              </a:ext>
            </a:extLst>
          </p:cNvPr>
          <p:cNvGrpSpPr/>
          <p:nvPr/>
        </p:nvGrpSpPr>
        <p:grpSpPr>
          <a:xfrm>
            <a:off x="2467429" y="3399947"/>
            <a:ext cx="6604000" cy="1500338"/>
            <a:chOff x="2386512" y="3060575"/>
            <a:chExt cx="6046288" cy="1772682"/>
          </a:xfrm>
        </p:grpSpPr>
        <p:sp>
          <p:nvSpPr>
            <p:cNvPr id="36" name="Arrow: Right 35">
              <a:extLst>
                <a:ext uri="{FF2B5EF4-FFF2-40B4-BE49-F238E27FC236}">
                  <a16:creationId xmlns:a16="http://schemas.microsoft.com/office/drawing/2014/main" id="{B41D3DB4-AF3A-4142-BA6C-208D2EF570D4}"/>
                </a:ext>
              </a:extLst>
            </p:cNvPr>
            <p:cNvSpPr/>
            <p:nvPr/>
          </p:nvSpPr>
          <p:spPr>
            <a:xfrm>
              <a:off x="2386512" y="3060575"/>
              <a:ext cx="6046288" cy="1772682"/>
            </a:xfrm>
            <a:prstGeom prst="rightArrow">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31BE6A46-3808-4E25-ADCD-550286620C8E}"/>
                </a:ext>
              </a:extLst>
            </p:cNvPr>
            <p:cNvSpPr/>
            <p:nvPr/>
          </p:nvSpPr>
          <p:spPr>
            <a:xfrm>
              <a:off x="2824965"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Development</a:t>
              </a:r>
            </a:p>
          </p:txBody>
        </p:sp>
        <p:sp>
          <p:nvSpPr>
            <p:cNvPr id="38" name="Rectangle 37">
              <a:extLst>
                <a:ext uri="{FF2B5EF4-FFF2-40B4-BE49-F238E27FC236}">
                  <a16:creationId xmlns:a16="http://schemas.microsoft.com/office/drawing/2014/main" id="{3187A508-CBC4-4900-9124-49947C0B11EA}"/>
                </a:ext>
              </a:extLst>
            </p:cNvPr>
            <p:cNvSpPr/>
            <p:nvPr/>
          </p:nvSpPr>
          <p:spPr>
            <a:xfrm>
              <a:off x="4575917"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Test</a:t>
              </a:r>
            </a:p>
          </p:txBody>
        </p:sp>
        <p:sp>
          <p:nvSpPr>
            <p:cNvPr id="39" name="Rectangle 38">
              <a:extLst>
                <a:ext uri="{FF2B5EF4-FFF2-40B4-BE49-F238E27FC236}">
                  <a16:creationId xmlns:a16="http://schemas.microsoft.com/office/drawing/2014/main" id="{86FF5F29-41C2-407F-8991-749BCFF30DA6}"/>
                </a:ext>
              </a:extLst>
            </p:cNvPr>
            <p:cNvSpPr/>
            <p:nvPr/>
          </p:nvSpPr>
          <p:spPr>
            <a:xfrm>
              <a:off x="6326870" y="3635921"/>
              <a:ext cx="1667477" cy="621987"/>
            </a:xfrm>
            <a:prstGeom prst="rect">
              <a:avLst/>
            </a:prstGeom>
            <a:solidFill>
              <a:srgbClr val="243A5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753" tIns="102753" rIns="102753" bIns="102753" numCol="1" spcCol="1270" anchor="ctr" anchorCtr="0">
              <a:noAutofit/>
            </a:bodyPr>
            <a:lstStyle/>
            <a:p>
              <a:pPr marL="0" lvl="0" indent="0" algn="ctr" defTabSz="844550">
                <a:spcAft>
                  <a:spcPts val="600"/>
                </a:spcAft>
                <a:buNone/>
              </a:pPr>
              <a:r>
                <a:rPr lang="en-US" sz="1800" kern="1200">
                  <a:solidFill>
                    <a:schemeClr val="bg1"/>
                  </a:solidFill>
                  <a:latin typeface="+mj-lt"/>
                </a:rPr>
                <a:t>Production</a:t>
              </a:r>
            </a:p>
          </p:txBody>
        </p:sp>
      </p:grpSp>
      <p:pic>
        <p:nvPicPr>
          <p:cNvPr id="54" name="Picture 53" descr="Icon of three people connected by a dotted line">
            <a:extLst>
              <a:ext uri="{FF2B5EF4-FFF2-40B4-BE49-F238E27FC236}">
                <a16:creationId xmlns:a16="http://schemas.microsoft.com/office/drawing/2014/main" id="{A4262840-8C1F-4D7A-A989-83915517C547}"/>
              </a:ext>
            </a:extLst>
          </p:cNvPr>
          <p:cNvPicPr>
            <a:picLocks noChangeAspect="1"/>
          </p:cNvPicPr>
          <p:nvPr/>
        </p:nvPicPr>
        <p:blipFill>
          <a:blip r:embed="rId5"/>
          <a:stretch>
            <a:fillRect/>
          </a:stretch>
        </p:blipFill>
        <p:spPr>
          <a:xfrm>
            <a:off x="418642" y="5217748"/>
            <a:ext cx="915924" cy="915924"/>
          </a:xfrm>
          <a:prstGeom prst="rect">
            <a:avLst/>
          </a:prstGeom>
        </p:spPr>
      </p:pic>
      <p:sp>
        <p:nvSpPr>
          <p:cNvPr id="19" name="Text Placeholder 18">
            <a:extLst>
              <a:ext uri="{FF2B5EF4-FFF2-40B4-BE49-F238E27FC236}">
                <a16:creationId xmlns:a16="http://schemas.microsoft.com/office/drawing/2014/main" id="{A0562FEB-87F0-423F-83AE-33947BC9CBB6}"/>
              </a:ext>
            </a:extLst>
          </p:cNvPr>
          <p:cNvSpPr>
            <a:spLocks noGrp="1"/>
          </p:cNvSpPr>
          <p:nvPr>
            <p:ph type="body" sz="quarter" idx="17"/>
          </p:nvPr>
        </p:nvSpPr>
        <p:spPr/>
        <p:txBody>
          <a:bodyPr/>
          <a:lstStyle/>
          <a:p>
            <a:pPr>
              <a:lnSpc>
                <a:spcPct val="100000"/>
              </a:lnSpc>
              <a:spcBef>
                <a:spcPts val="0"/>
              </a:spcBef>
              <a:spcAft>
                <a:spcPts val="600"/>
              </a:spcAft>
            </a:pPr>
            <a:r>
              <a:rPr lang="en-US" sz="2000" dirty="0"/>
              <a:t>Microsoft Dynamics 365 apps are installed using solutions:</a:t>
            </a:r>
          </a:p>
          <a:p>
            <a:pPr>
              <a:lnSpc>
                <a:spcPct val="100000"/>
              </a:lnSpc>
              <a:spcBef>
                <a:spcPts val="0"/>
              </a:spcBef>
              <a:spcAft>
                <a:spcPts val="600"/>
              </a:spcAft>
            </a:pPr>
            <a:r>
              <a:rPr lang="en-US" sz="1800" dirty="0"/>
              <a:t>3</a:t>
            </a:r>
            <a:r>
              <a:rPr lang="en-US" sz="1800" baseline="30000" dirty="0"/>
              <a:t>rd</a:t>
            </a:r>
            <a:r>
              <a:rPr lang="en-US" sz="1800" dirty="0"/>
              <a:t> party apps provided by Independent Software Vendors (ISVs) also use solutions</a:t>
            </a:r>
          </a:p>
        </p:txBody>
      </p:sp>
    </p:spTree>
    <p:extLst>
      <p:ext uri="{BB962C8B-B14F-4D97-AF65-F5344CB8AC3E}">
        <p14:creationId xmlns:p14="http://schemas.microsoft.com/office/powerpoint/2010/main" val="448055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fade">
                                      <p:cBhvr>
                                        <p:cTn id="18" dur="500"/>
                                        <p:tgtEl>
                                          <p:spTgt spid="1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1" end="1"/>
                                            </p:txEl>
                                          </p:spTgt>
                                        </p:tgtEl>
                                        <p:attrNameLst>
                                          <p:attrName>style.visibility</p:attrName>
                                        </p:attrNameLst>
                                      </p:cBhvr>
                                      <p:to>
                                        <p:strVal val="visible"/>
                                      </p:to>
                                    </p:set>
                                    <p:animEffect transition="in" filter="fade">
                                      <p:cBhvr>
                                        <p:cTn id="3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83E2-2819-4E57-8AAE-F97E725EB3AA}"/>
              </a:ext>
            </a:extLst>
          </p:cNvPr>
          <p:cNvSpPr>
            <a:spLocks noGrp="1"/>
          </p:cNvSpPr>
          <p:nvPr>
            <p:ph type="title"/>
          </p:nvPr>
        </p:nvSpPr>
        <p:spPr/>
        <p:txBody>
          <a:bodyPr/>
          <a:lstStyle/>
          <a:p>
            <a:pPr>
              <a:lnSpc>
                <a:spcPct val="100000"/>
              </a:lnSpc>
            </a:pPr>
            <a:r>
              <a:rPr lang="en-US" dirty="0"/>
              <a:t>Contoso device ordering solution example</a:t>
            </a:r>
          </a:p>
        </p:txBody>
      </p:sp>
      <p:sp>
        <p:nvSpPr>
          <p:cNvPr id="4" name="Rectangle 3">
            <a:extLst>
              <a:ext uri="{FF2B5EF4-FFF2-40B4-BE49-F238E27FC236}">
                <a16:creationId xmlns:a16="http://schemas.microsoft.com/office/drawing/2014/main" id="{DD261577-0257-40BC-ABB8-32238B0985D5}"/>
              </a:ext>
            </a:extLst>
          </p:cNvPr>
          <p:cNvSpPr/>
          <p:nvPr/>
        </p:nvSpPr>
        <p:spPr bwMode="auto">
          <a:xfrm>
            <a:off x="418644" y="1446952"/>
            <a:ext cx="11354714" cy="481253"/>
          </a:xfrm>
          <a:prstGeom prst="rect">
            <a:avLst/>
          </a:prstGeom>
          <a:solidFill>
            <a:srgbClr val="243A5E"/>
          </a:solidFill>
          <a:ln w="19050">
            <a:solidFill>
              <a:srgbClr val="243A5E"/>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latin typeface="+mj-lt"/>
              </a:rPr>
              <a:t>Solution – Device Ordering</a:t>
            </a:r>
          </a:p>
        </p:txBody>
      </p:sp>
      <p:sp>
        <p:nvSpPr>
          <p:cNvPr id="5" name="Rectangle 4">
            <a:extLst>
              <a:ext uri="{FF2B5EF4-FFF2-40B4-BE49-F238E27FC236}">
                <a16:creationId xmlns:a16="http://schemas.microsoft.com/office/drawing/2014/main" id="{EA138B9C-BDE9-45E1-A126-8703EC3EDF30}"/>
              </a:ext>
              <a:ext uri="{C183D7F6-B498-43B3-948B-1728B52AA6E4}">
                <adec:decorative xmlns:adec="http://schemas.microsoft.com/office/drawing/2017/decorative" val="1"/>
              </a:ext>
            </a:extLst>
          </p:cNvPr>
          <p:cNvSpPr/>
          <p:nvPr/>
        </p:nvSpPr>
        <p:spPr bwMode="auto">
          <a:xfrm>
            <a:off x="418644" y="1938579"/>
            <a:ext cx="11354714" cy="4484342"/>
          </a:xfrm>
          <a:prstGeom prst="rect">
            <a:avLst/>
          </a:prstGeom>
          <a:noFill/>
          <a:ln w="19050">
            <a:solidFill>
              <a:srgbClr val="243A5E"/>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6" name="Rectangle 5">
            <a:extLst>
              <a:ext uri="{FF2B5EF4-FFF2-40B4-BE49-F238E27FC236}">
                <a16:creationId xmlns:a16="http://schemas.microsoft.com/office/drawing/2014/main" id="{678C768C-83F7-418B-B01E-9B4F86681F62}"/>
              </a:ext>
            </a:extLst>
          </p:cNvPr>
          <p:cNvSpPr/>
          <p:nvPr/>
        </p:nvSpPr>
        <p:spPr bwMode="auto">
          <a:xfrm>
            <a:off x="714854" y="2205855"/>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Apps</a:t>
            </a:r>
          </a:p>
        </p:txBody>
      </p:sp>
      <p:sp>
        <p:nvSpPr>
          <p:cNvPr id="10" name="Rectangle 9">
            <a:extLst>
              <a:ext uri="{FF2B5EF4-FFF2-40B4-BE49-F238E27FC236}">
                <a16:creationId xmlns:a16="http://schemas.microsoft.com/office/drawing/2014/main" id="{3F722FC6-B920-4FDF-8696-D2971E4E8A7D}"/>
              </a:ext>
            </a:extLst>
          </p:cNvPr>
          <p:cNvSpPr/>
          <p:nvPr/>
        </p:nvSpPr>
        <p:spPr bwMode="auto">
          <a:xfrm>
            <a:off x="714854"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Ordering</a:t>
            </a:r>
          </a:p>
        </p:txBody>
      </p:sp>
      <p:sp>
        <p:nvSpPr>
          <p:cNvPr id="9" name="Rectangle 8">
            <a:extLst>
              <a:ext uri="{FF2B5EF4-FFF2-40B4-BE49-F238E27FC236}">
                <a16:creationId xmlns:a16="http://schemas.microsoft.com/office/drawing/2014/main" id="{42DE54E6-4088-4DFF-8F58-2DF45E0D32E4}"/>
              </a:ext>
            </a:extLst>
          </p:cNvPr>
          <p:cNvSpPr/>
          <p:nvPr/>
        </p:nvSpPr>
        <p:spPr bwMode="auto">
          <a:xfrm>
            <a:off x="714854" y="3334511"/>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Procurement</a:t>
            </a:r>
          </a:p>
        </p:txBody>
      </p:sp>
      <p:sp>
        <p:nvSpPr>
          <p:cNvPr id="12" name="Rectangle 11">
            <a:extLst>
              <a:ext uri="{FF2B5EF4-FFF2-40B4-BE49-F238E27FC236}">
                <a16:creationId xmlns:a16="http://schemas.microsoft.com/office/drawing/2014/main" id="{BC48BE25-9C52-4103-A425-0B4EFC050F8D}"/>
              </a:ext>
            </a:extLst>
          </p:cNvPr>
          <p:cNvSpPr/>
          <p:nvPr/>
        </p:nvSpPr>
        <p:spPr bwMode="auto">
          <a:xfrm>
            <a:off x="714854" y="4032244"/>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Security Roles</a:t>
            </a:r>
          </a:p>
        </p:txBody>
      </p:sp>
      <p:sp>
        <p:nvSpPr>
          <p:cNvPr id="13" name="Rectangle 12">
            <a:extLst>
              <a:ext uri="{FF2B5EF4-FFF2-40B4-BE49-F238E27FC236}">
                <a16:creationId xmlns:a16="http://schemas.microsoft.com/office/drawing/2014/main" id="{2E1F3EF7-32E8-4EB4-A339-9D97CD72B2C5}"/>
              </a:ext>
            </a:extLst>
          </p:cNvPr>
          <p:cNvSpPr/>
          <p:nvPr/>
        </p:nvSpPr>
        <p:spPr bwMode="auto">
          <a:xfrm>
            <a:off x="714854" y="4611342"/>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Ordering App role</a:t>
            </a:r>
          </a:p>
        </p:txBody>
      </p:sp>
      <p:sp>
        <p:nvSpPr>
          <p:cNvPr id="14" name="Rectangle 13">
            <a:extLst>
              <a:ext uri="{FF2B5EF4-FFF2-40B4-BE49-F238E27FC236}">
                <a16:creationId xmlns:a16="http://schemas.microsoft.com/office/drawing/2014/main" id="{59ABCB69-A124-41F2-88B4-CF70157C339F}"/>
              </a:ext>
            </a:extLst>
          </p:cNvPr>
          <p:cNvSpPr/>
          <p:nvPr/>
        </p:nvSpPr>
        <p:spPr bwMode="auto">
          <a:xfrm>
            <a:off x="714854" y="5190439"/>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Procurement App role</a:t>
            </a:r>
          </a:p>
        </p:txBody>
      </p:sp>
      <p:sp>
        <p:nvSpPr>
          <p:cNvPr id="15" name="Rectangle 14">
            <a:extLst>
              <a:ext uri="{FF2B5EF4-FFF2-40B4-BE49-F238E27FC236}">
                <a16:creationId xmlns:a16="http://schemas.microsoft.com/office/drawing/2014/main" id="{89720688-26FA-498D-99E8-566810EC7569}"/>
              </a:ext>
            </a:extLst>
          </p:cNvPr>
          <p:cNvSpPr/>
          <p:nvPr/>
        </p:nvSpPr>
        <p:spPr bwMode="auto">
          <a:xfrm>
            <a:off x="714854" y="5769536"/>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00">
                <a:solidFill>
                  <a:schemeClr val="tx1"/>
                </a:solidFill>
              </a:rPr>
              <a:t>Device Procurement Flow role</a:t>
            </a:r>
          </a:p>
        </p:txBody>
      </p:sp>
      <p:sp>
        <p:nvSpPr>
          <p:cNvPr id="7" name="Rectangle 6">
            <a:extLst>
              <a:ext uri="{FF2B5EF4-FFF2-40B4-BE49-F238E27FC236}">
                <a16:creationId xmlns:a16="http://schemas.microsoft.com/office/drawing/2014/main" id="{6B78EA09-950A-4C9D-A68A-AEB9C7F10E49}"/>
              </a:ext>
            </a:extLst>
          </p:cNvPr>
          <p:cNvSpPr/>
          <p:nvPr/>
        </p:nvSpPr>
        <p:spPr bwMode="auto">
          <a:xfrm>
            <a:off x="4733991" y="2212522"/>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dirty="0">
                <a:solidFill>
                  <a:schemeClr val="bg1"/>
                </a:solidFill>
              </a:rPr>
              <a:t>Data (Tables)</a:t>
            </a:r>
          </a:p>
        </p:txBody>
      </p:sp>
      <p:sp>
        <p:nvSpPr>
          <p:cNvPr id="8" name="Rectangle 7">
            <a:extLst>
              <a:ext uri="{FF2B5EF4-FFF2-40B4-BE49-F238E27FC236}">
                <a16:creationId xmlns:a16="http://schemas.microsoft.com/office/drawing/2014/main" id="{1DDD02FC-1DFB-4537-871E-689ED2F64E8B}"/>
              </a:ext>
            </a:extLst>
          </p:cNvPr>
          <p:cNvSpPr/>
          <p:nvPr/>
        </p:nvSpPr>
        <p:spPr bwMode="auto">
          <a:xfrm>
            <a:off x="4733991"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800">
                <a:solidFill>
                  <a:schemeClr val="tx1"/>
                </a:solidFill>
              </a:rPr>
              <a:t>Device Order</a:t>
            </a:r>
          </a:p>
        </p:txBody>
      </p:sp>
      <p:pic>
        <p:nvPicPr>
          <p:cNvPr id="19" name="Picture 18" descr="Screenshot  showing  table of Contoso Device Order Management ">
            <a:extLst>
              <a:ext uri="{FF2B5EF4-FFF2-40B4-BE49-F238E27FC236}">
                <a16:creationId xmlns:a16="http://schemas.microsoft.com/office/drawing/2014/main" id="{5CF2CF34-7F24-404D-988F-E9448D75FFE9}"/>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768726" y="3330193"/>
            <a:ext cx="4654549" cy="2884804"/>
          </a:xfrm>
          <a:prstGeom prst="rect">
            <a:avLst/>
          </a:prstGeom>
          <a:ln>
            <a:solidFill>
              <a:schemeClr val="bg2"/>
            </a:solidFill>
          </a:ln>
        </p:spPr>
      </p:pic>
      <p:sp>
        <p:nvSpPr>
          <p:cNvPr id="16" name="Rectangle 15">
            <a:extLst>
              <a:ext uri="{FF2B5EF4-FFF2-40B4-BE49-F238E27FC236}">
                <a16:creationId xmlns:a16="http://schemas.microsoft.com/office/drawing/2014/main" id="{53EB18DF-FAD9-45F1-B1A4-219A542A88C1}"/>
              </a:ext>
            </a:extLst>
          </p:cNvPr>
          <p:cNvSpPr/>
          <p:nvPr/>
        </p:nvSpPr>
        <p:spPr bwMode="auto">
          <a:xfrm>
            <a:off x="8613786" y="2201475"/>
            <a:ext cx="2863362" cy="445460"/>
          </a:xfrm>
          <a:prstGeom prst="rect">
            <a:avLst/>
          </a:prstGeom>
          <a:solidFill>
            <a:srgbClr val="243A5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000">
                <a:solidFill>
                  <a:schemeClr val="bg1"/>
                </a:solidFill>
              </a:rPr>
              <a:t>Processes</a:t>
            </a:r>
          </a:p>
        </p:txBody>
      </p:sp>
      <p:sp>
        <p:nvSpPr>
          <p:cNvPr id="17" name="Rectangle 16">
            <a:extLst>
              <a:ext uri="{FF2B5EF4-FFF2-40B4-BE49-F238E27FC236}">
                <a16:creationId xmlns:a16="http://schemas.microsoft.com/office/drawing/2014/main" id="{14EDB2D8-7DC7-4F6E-89F5-F18C91773975}"/>
              </a:ext>
            </a:extLst>
          </p:cNvPr>
          <p:cNvSpPr/>
          <p:nvPr/>
        </p:nvSpPr>
        <p:spPr bwMode="auto">
          <a:xfrm>
            <a:off x="8617699" y="2771357"/>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chemeClr val="tx1"/>
                </a:solidFill>
              </a:rPr>
              <a:t>Order Approval Flow</a:t>
            </a:r>
          </a:p>
        </p:txBody>
      </p:sp>
      <p:sp>
        <p:nvSpPr>
          <p:cNvPr id="18" name="Rectangle 17">
            <a:extLst>
              <a:ext uri="{FF2B5EF4-FFF2-40B4-BE49-F238E27FC236}">
                <a16:creationId xmlns:a16="http://schemas.microsoft.com/office/drawing/2014/main" id="{A88A7AA7-0502-4409-B1A8-66850BB38546}"/>
              </a:ext>
            </a:extLst>
          </p:cNvPr>
          <p:cNvSpPr/>
          <p:nvPr/>
        </p:nvSpPr>
        <p:spPr bwMode="auto">
          <a:xfrm>
            <a:off x="8613786" y="3334511"/>
            <a:ext cx="2863362" cy="4454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chemeClr val="tx1"/>
                </a:solidFill>
              </a:rPr>
              <a:t>Device Procurement Process</a:t>
            </a:r>
          </a:p>
        </p:txBody>
      </p:sp>
    </p:spTree>
    <p:extLst>
      <p:ext uri="{BB962C8B-B14F-4D97-AF65-F5344CB8AC3E}">
        <p14:creationId xmlns:p14="http://schemas.microsoft.com/office/powerpoint/2010/main" val="35185817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96CB-FB54-4DBB-982E-6095ABE460F8}"/>
              </a:ext>
            </a:extLst>
          </p:cNvPr>
          <p:cNvSpPr>
            <a:spLocks noGrp="1"/>
          </p:cNvSpPr>
          <p:nvPr>
            <p:ph type="title"/>
          </p:nvPr>
        </p:nvSpPr>
        <p:spPr/>
        <p:txBody>
          <a:bodyPr/>
          <a:lstStyle/>
          <a:p>
            <a:pPr>
              <a:lnSpc>
                <a:spcPct val="100000"/>
              </a:lnSpc>
            </a:pPr>
            <a:r>
              <a:rPr lang="en-US" dirty="0"/>
              <a:t>Types of solutions</a:t>
            </a:r>
          </a:p>
        </p:txBody>
      </p:sp>
      <p:pic>
        <p:nvPicPr>
          <p:cNvPr id="34" name="Picture 33" descr="Icon of a stack of books">
            <a:extLst>
              <a:ext uri="{FF2B5EF4-FFF2-40B4-BE49-F238E27FC236}">
                <a16:creationId xmlns:a16="http://schemas.microsoft.com/office/drawing/2014/main" id="{061DCE38-3686-4503-9090-E1DE9008A826}"/>
              </a:ext>
            </a:extLst>
          </p:cNvPr>
          <p:cNvPicPr>
            <a:picLocks noChangeAspect="1"/>
          </p:cNvPicPr>
          <p:nvPr/>
        </p:nvPicPr>
        <p:blipFill>
          <a:blip r:embed="rId3"/>
          <a:stretch>
            <a:fillRect/>
          </a:stretch>
        </p:blipFill>
        <p:spPr>
          <a:xfrm>
            <a:off x="418642" y="1447972"/>
            <a:ext cx="915924" cy="915924"/>
          </a:xfrm>
          <a:prstGeom prst="rect">
            <a:avLst/>
          </a:prstGeom>
        </p:spPr>
      </p:pic>
      <p:sp>
        <p:nvSpPr>
          <p:cNvPr id="13" name="Text Placeholder 12">
            <a:extLst>
              <a:ext uri="{FF2B5EF4-FFF2-40B4-BE49-F238E27FC236}">
                <a16:creationId xmlns:a16="http://schemas.microsoft.com/office/drawing/2014/main" id="{A0AC3793-900F-4DC0-9E1C-8EF04DA8FE0E}"/>
              </a:ext>
            </a:extLst>
          </p:cNvPr>
          <p:cNvSpPr>
            <a:spLocks noGrp="1"/>
          </p:cNvSpPr>
          <p:nvPr>
            <p:ph type="body" sz="quarter" idx="11"/>
          </p:nvPr>
        </p:nvSpPr>
        <p:spPr>
          <a:xfrm>
            <a:off x="1568744" y="1335786"/>
            <a:ext cx="10204614" cy="1138773"/>
          </a:xfrm>
        </p:spPr>
        <p:txBody>
          <a:bodyPr>
            <a:noAutofit/>
          </a:bodyPr>
          <a:lstStyle/>
          <a:p>
            <a:pPr>
              <a:lnSpc>
                <a:spcPct val="100000"/>
              </a:lnSpc>
              <a:spcBef>
                <a:spcPts val="0"/>
              </a:spcBef>
              <a:spcAft>
                <a:spcPts val="600"/>
              </a:spcAft>
            </a:pPr>
            <a:r>
              <a:rPr lang="en-US" sz="2000" dirty="0">
                <a:latin typeface="+mj-lt"/>
              </a:rPr>
              <a:t>Unmanaged</a:t>
            </a:r>
            <a:r>
              <a:rPr lang="en-US" sz="2000" dirty="0"/>
              <a:t>:</a:t>
            </a:r>
          </a:p>
          <a:p>
            <a:pPr>
              <a:lnSpc>
                <a:spcPct val="100000"/>
              </a:lnSpc>
              <a:spcBef>
                <a:spcPts val="0"/>
              </a:spcBef>
              <a:spcAft>
                <a:spcPts val="600"/>
              </a:spcAft>
            </a:pPr>
            <a:r>
              <a:rPr lang="en-US" sz="1800" dirty="0"/>
              <a:t>Used during development</a:t>
            </a:r>
          </a:p>
          <a:p>
            <a:pPr>
              <a:lnSpc>
                <a:spcPct val="100000"/>
              </a:lnSpc>
              <a:spcBef>
                <a:spcPts val="0"/>
              </a:spcBef>
              <a:spcAft>
                <a:spcPts val="600"/>
              </a:spcAft>
            </a:pPr>
            <a:r>
              <a:rPr lang="en-US" sz="1800" dirty="0"/>
              <a:t>Used to transport to other development environments</a:t>
            </a:r>
          </a:p>
        </p:txBody>
      </p:sp>
      <p:pic>
        <p:nvPicPr>
          <p:cNvPr id="36" name="Picture 35" descr="Icon of a book and a pencil">
            <a:extLst>
              <a:ext uri="{FF2B5EF4-FFF2-40B4-BE49-F238E27FC236}">
                <a16:creationId xmlns:a16="http://schemas.microsoft.com/office/drawing/2014/main" id="{B6DA6B9A-DBE8-4680-8883-399A134B837B}"/>
              </a:ext>
            </a:extLst>
          </p:cNvPr>
          <p:cNvPicPr>
            <a:picLocks noChangeAspect="1"/>
          </p:cNvPicPr>
          <p:nvPr/>
        </p:nvPicPr>
        <p:blipFill>
          <a:blip r:embed="rId4"/>
          <a:stretch>
            <a:fillRect/>
          </a:stretch>
        </p:blipFill>
        <p:spPr>
          <a:xfrm>
            <a:off x="418642" y="2971038"/>
            <a:ext cx="915924" cy="915924"/>
          </a:xfrm>
          <a:prstGeom prst="rect">
            <a:avLst/>
          </a:prstGeom>
        </p:spPr>
      </p:pic>
      <p:sp>
        <p:nvSpPr>
          <p:cNvPr id="14" name="Text Placeholder 13">
            <a:extLst>
              <a:ext uri="{FF2B5EF4-FFF2-40B4-BE49-F238E27FC236}">
                <a16:creationId xmlns:a16="http://schemas.microsoft.com/office/drawing/2014/main" id="{F3CE1D54-6C6A-404D-98E6-09354B7945CB}"/>
              </a:ext>
            </a:extLst>
          </p:cNvPr>
          <p:cNvSpPr>
            <a:spLocks noGrp="1"/>
          </p:cNvSpPr>
          <p:nvPr>
            <p:ph type="body" sz="quarter" idx="15"/>
          </p:nvPr>
        </p:nvSpPr>
        <p:spPr>
          <a:xfrm>
            <a:off x="1568744" y="3075057"/>
            <a:ext cx="10204614" cy="707886"/>
          </a:xfrm>
        </p:spPr>
        <p:txBody>
          <a:bodyPr>
            <a:noAutofit/>
          </a:bodyPr>
          <a:lstStyle/>
          <a:p>
            <a:pPr>
              <a:lnSpc>
                <a:spcPct val="100000"/>
              </a:lnSpc>
              <a:spcBef>
                <a:spcPts val="0"/>
              </a:spcBef>
              <a:spcAft>
                <a:spcPts val="600"/>
              </a:spcAft>
            </a:pPr>
            <a:r>
              <a:rPr lang="en-US" sz="2000" dirty="0">
                <a:latin typeface="+mj-lt"/>
              </a:rPr>
              <a:t>Managed</a:t>
            </a:r>
            <a:r>
              <a:rPr lang="en-US" sz="2000" dirty="0"/>
              <a:t>:</a:t>
            </a:r>
          </a:p>
          <a:p>
            <a:pPr>
              <a:lnSpc>
                <a:spcPct val="100000"/>
              </a:lnSpc>
              <a:spcBef>
                <a:spcPts val="0"/>
              </a:spcBef>
              <a:spcAft>
                <a:spcPts val="600"/>
              </a:spcAft>
            </a:pPr>
            <a:r>
              <a:rPr lang="en-US" sz="1800" dirty="0"/>
              <a:t>Used to distribute to non-development environments</a:t>
            </a:r>
          </a:p>
        </p:txBody>
      </p:sp>
    </p:spTree>
    <p:extLst>
      <p:ext uri="{BB962C8B-B14F-4D97-AF65-F5344CB8AC3E}">
        <p14:creationId xmlns:p14="http://schemas.microsoft.com/office/powerpoint/2010/main" val="443854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5716-8A0E-4414-9067-3610AF3180DB}"/>
              </a:ext>
            </a:extLst>
          </p:cNvPr>
          <p:cNvSpPr>
            <a:spLocks noGrp="1"/>
          </p:cNvSpPr>
          <p:nvPr>
            <p:ph type="title"/>
          </p:nvPr>
        </p:nvSpPr>
        <p:spPr/>
        <p:txBody>
          <a:bodyPr/>
          <a:lstStyle/>
          <a:p>
            <a:pPr>
              <a:lnSpc>
                <a:spcPct val="100000"/>
              </a:lnSpc>
            </a:pPr>
            <a:r>
              <a:rPr lang="en-US" dirty="0"/>
              <a:t>Solution components</a:t>
            </a:r>
          </a:p>
        </p:txBody>
      </p:sp>
      <p:pic>
        <p:nvPicPr>
          <p:cNvPr id="16" name="Picture 15" descr="Icon of several circles connected to each other by lines">
            <a:extLst>
              <a:ext uri="{FF2B5EF4-FFF2-40B4-BE49-F238E27FC236}">
                <a16:creationId xmlns:a16="http://schemas.microsoft.com/office/drawing/2014/main" id="{EBDE432E-3FBC-4C1A-ACE3-195EF09E90DD}"/>
              </a:ext>
            </a:extLst>
          </p:cNvPr>
          <p:cNvPicPr>
            <a:picLocks noChangeAspect="1"/>
          </p:cNvPicPr>
          <p:nvPr/>
        </p:nvPicPr>
        <p:blipFill>
          <a:blip r:embed="rId3"/>
          <a:stretch>
            <a:fillRect/>
          </a:stretch>
        </p:blipFill>
        <p:spPr>
          <a:xfrm>
            <a:off x="418642" y="1447972"/>
            <a:ext cx="914400" cy="914400"/>
          </a:xfrm>
          <a:prstGeom prst="rect">
            <a:avLst/>
          </a:prstGeom>
        </p:spPr>
      </p:pic>
      <p:sp>
        <p:nvSpPr>
          <p:cNvPr id="4" name="Text Placeholder 3">
            <a:extLst>
              <a:ext uri="{FF2B5EF4-FFF2-40B4-BE49-F238E27FC236}">
                <a16:creationId xmlns:a16="http://schemas.microsoft.com/office/drawing/2014/main" id="{A82BD39C-972F-44F8-966B-CECFA5F90288}"/>
              </a:ext>
            </a:extLst>
          </p:cNvPr>
          <p:cNvSpPr>
            <a:spLocks noGrp="1"/>
          </p:cNvSpPr>
          <p:nvPr>
            <p:ph type="body" sz="quarter" idx="11"/>
          </p:nvPr>
        </p:nvSpPr>
        <p:spPr/>
        <p:txBody>
          <a:bodyPr/>
          <a:lstStyle/>
          <a:p>
            <a:pPr>
              <a:lnSpc>
                <a:spcPct val="100000"/>
              </a:lnSpc>
            </a:pPr>
            <a:r>
              <a:rPr lang="en-US" sz="1800"/>
              <a:t>Solution components are categorized to track the individual items associated with the solution</a:t>
            </a:r>
          </a:p>
        </p:txBody>
      </p:sp>
      <p:pic>
        <p:nvPicPr>
          <p:cNvPr id="18" name="Picture 17" descr="Icon of a padlock">
            <a:extLst>
              <a:ext uri="{FF2B5EF4-FFF2-40B4-BE49-F238E27FC236}">
                <a16:creationId xmlns:a16="http://schemas.microsoft.com/office/drawing/2014/main" id="{FC4A6A16-25FE-4106-9771-7382B889CDF1}"/>
              </a:ext>
            </a:extLst>
          </p:cNvPr>
          <p:cNvPicPr>
            <a:picLocks noChangeAspect="1"/>
          </p:cNvPicPr>
          <p:nvPr/>
        </p:nvPicPr>
        <p:blipFill>
          <a:blip r:embed="rId4"/>
          <a:stretch>
            <a:fillRect/>
          </a:stretch>
        </p:blipFill>
        <p:spPr>
          <a:xfrm>
            <a:off x="418642" y="2537965"/>
            <a:ext cx="914400" cy="914400"/>
          </a:xfrm>
          <a:prstGeom prst="rect">
            <a:avLst/>
          </a:prstGeom>
        </p:spPr>
      </p:pic>
      <p:sp>
        <p:nvSpPr>
          <p:cNvPr id="9" name="Text Placeholder 8">
            <a:extLst>
              <a:ext uri="{FF2B5EF4-FFF2-40B4-BE49-F238E27FC236}">
                <a16:creationId xmlns:a16="http://schemas.microsoft.com/office/drawing/2014/main" id="{52D5991A-B7BE-46B6-844F-C05563F985CF}"/>
              </a:ext>
            </a:extLst>
          </p:cNvPr>
          <p:cNvSpPr>
            <a:spLocks noGrp="1"/>
          </p:cNvSpPr>
          <p:nvPr>
            <p:ph type="body" sz="quarter" idx="15"/>
          </p:nvPr>
        </p:nvSpPr>
        <p:spPr/>
        <p:txBody>
          <a:bodyPr/>
          <a:lstStyle/>
          <a:p>
            <a:pPr>
              <a:lnSpc>
                <a:spcPct val="100000"/>
              </a:lnSpc>
            </a:pPr>
            <a:r>
              <a:rPr lang="en-US" sz="1800" dirty="0"/>
              <a:t>Component types include tables, apps (model and canvas), Power Automate flows, security components as well as developer assets</a:t>
            </a:r>
          </a:p>
        </p:txBody>
      </p:sp>
      <p:pic>
        <p:nvPicPr>
          <p:cNvPr id="20" name="Picture 19" descr="Icon of a horizontal bar graph">
            <a:extLst>
              <a:ext uri="{FF2B5EF4-FFF2-40B4-BE49-F238E27FC236}">
                <a16:creationId xmlns:a16="http://schemas.microsoft.com/office/drawing/2014/main" id="{E461ADB5-9329-4675-A665-70D6D4B179F9}"/>
              </a:ext>
            </a:extLst>
          </p:cNvPr>
          <p:cNvPicPr>
            <a:picLocks noChangeAspect="1"/>
          </p:cNvPicPr>
          <p:nvPr/>
        </p:nvPicPr>
        <p:blipFill>
          <a:blip r:embed="rId5"/>
          <a:stretch>
            <a:fillRect/>
          </a:stretch>
        </p:blipFill>
        <p:spPr>
          <a:xfrm>
            <a:off x="418642" y="3627958"/>
            <a:ext cx="914400" cy="914400"/>
          </a:xfrm>
          <a:prstGeom prst="rect">
            <a:avLst/>
          </a:prstGeom>
        </p:spPr>
      </p:pic>
      <p:sp>
        <p:nvSpPr>
          <p:cNvPr id="10" name="Text Placeholder 9">
            <a:extLst>
              <a:ext uri="{FF2B5EF4-FFF2-40B4-BE49-F238E27FC236}">
                <a16:creationId xmlns:a16="http://schemas.microsoft.com/office/drawing/2014/main" id="{30D6BE60-E71C-459B-8866-72D317217FAA}"/>
              </a:ext>
            </a:extLst>
          </p:cNvPr>
          <p:cNvSpPr>
            <a:spLocks noGrp="1"/>
          </p:cNvSpPr>
          <p:nvPr>
            <p:ph type="body" sz="quarter" idx="17"/>
          </p:nvPr>
        </p:nvSpPr>
        <p:spPr/>
        <p:txBody>
          <a:bodyPr/>
          <a:lstStyle/>
          <a:p>
            <a:pPr>
              <a:lnSpc>
                <a:spcPct val="100000"/>
              </a:lnSpc>
            </a:pPr>
            <a:r>
              <a:rPr lang="en-US" sz="1800" dirty="0"/>
              <a:t>Some components are sub-components, for example forms, views, charts, and columns are all </a:t>
            </a:r>
            <a:br>
              <a:rPr lang="en-US" sz="1800" dirty="0"/>
            </a:br>
            <a:r>
              <a:rPr lang="en-US" sz="1800" dirty="0"/>
              <a:t>sub-component of tables</a:t>
            </a:r>
          </a:p>
        </p:txBody>
      </p:sp>
      <p:pic>
        <p:nvPicPr>
          <p:cNvPr id="38" name="Picture 37" descr="Icon of an unrolled document with writing on it">
            <a:extLst>
              <a:ext uri="{FF2B5EF4-FFF2-40B4-BE49-F238E27FC236}">
                <a16:creationId xmlns:a16="http://schemas.microsoft.com/office/drawing/2014/main" id="{E1349565-1AD9-4AB7-A7C8-07F12B9DF3EC}"/>
              </a:ext>
            </a:extLst>
          </p:cNvPr>
          <p:cNvPicPr>
            <a:picLocks noChangeAspect="1"/>
          </p:cNvPicPr>
          <p:nvPr/>
        </p:nvPicPr>
        <p:blipFill>
          <a:blip r:embed="rId6"/>
          <a:stretch>
            <a:fillRect/>
          </a:stretch>
        </p:blipFill>
        <p:spPr>
          <a:xfrm>
            <a:off x="418642" y="4717951"/>
            <a:ext cx="914400" cy="914400"/>
          </a:xfrm>
          <a:prstGeom prst="rect">
            <a:avLst/>
          </a:prstGeom>
        </p:spPr>
      </p:pic>
      <p:sp>
        <p:nvSpPr>
          <p:cNvPr id="11" name="Text Placeholder 10">
            <a:extLst>
              <a:ext uri="{FF2B5EF4-FFF2-40B4-BE49-F238E27FC236}">
                <a16:creationId xmlns:a16="http://schemas.microsoft.com/office/drawing/2014/main" id="{672CCA45-3852-4F71-B1B5-1D521555941A}"/>
              </a:ext>
            </a:extLst>
          </p:cNvPr>
          <p:cNvSpPr>
            <a:spLocks noGrp="1"/>
          </p:cNvSpPr>
          <p:nvPr>
            <p:ph type="body" sz="quarter" idx="19"/>
          </p:nvPr>
        </p:nvSpPr>
        <p:spPr/>
        <p:txBody>
          <a:bodyPr/>
          <a:lstStyle/>
          <a:p>
            <a:pPr>
              <a:lnSpc>
                <a:spcPct val="100000"/>
              </a:lnSpc>
            </a:pPr>
            <a:r>
              <a:rPr lang="en-US" sz="1800"/>
              <a:t>Reference data is not included as a solution component</a:t>
            </a:r>
          </a:p>
        </p:txBody>
      </p:sp>
    </p:spTree>
    <p:extLst>
      <p:ext uri="{BB962C8B-B14F-4D97-AF65-F5344CB8AC3E}">
        <p14:creationId xmlns:p14="http://schemas.microsoft.com/office/powerpoint/2010/main" val="862111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build="p"/>
      <p:bldP spid="10" grpId="0" build="p"/>
      <p:bldP spid="1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4174-3A58-4FA8-9BD2-B10C96381C19}"/>
              </a:ext>
            </a:extLst>
          </p:cNvPr>
          <p:cNvSpPr>
            <a:spLocks noGrp="1"/>
          </p:cNvSpPr>
          <p:nvPr>
            <p:ph type="title"/>
          </p:nvPr>
        </p:nvSpPr>
        <p:spPr/>
        <p:txBody>
          <a:bodyPr/>
          <a:lstStyle/>
          <a:p>
            <a:r>
              <a:rPr lang="en-US" sz="3200" dirty="0"/>
              <a:t>Demo: Create a solution</a:t>
            </a:r>
          </a:p>
        </p:txBody>
      </p:sp>
      <p:pic>
        <p:nvPicPr>
          <p:cNvPr id="5" name="Picture Placeholder 4" descr="Puzzle outline">
            <a:extLst>
              <a:ext uri="{FF2B5EF4-FFF2-40B4-BE49-F238E27FC236}">
                <a16:creationId xmlns:a16="http://schemas.microsoft.com/office/drawing/2014/main" id="{0CE2167D-893F-49DA-B75D-46474152AE58}"/>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a:stretch/>
        </p:blipFill>
        <p:spPr/>
      </p:pic>
    </p:spTree>
    <p:extLst>
      <p:ext uri="{BB962C8B-B14F-4D97-AF65-F5344CB8AC3E}">
        <p14:creationId xmlns:p14="http://schemas.microsoft.com/office/powerpoint/2010/main" val="26788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0EB5E-9614-4C04-97C4-6C322BBC834C}"/>
              </a:ext>
            </a:extLst>
          </p:cNvPr>
          <p:cNvSpPr>
            <a:spLocks noGrp="1"/>
          </p:cNvSpPr>
          <p:nvPr>
            <p:ph type="title"/>
          </p:nvPr>
        </p:nvSpPr>
        <p:spPr/>
        <p:txBody>
          <a:bodyPr/>
          <a:lstStyle/>
          <a:p>
            <a:r>
              <a:rPr lang="en-US" dirty="0"/>
              <a:t>Module 4: Create and manage columns within a table in Dataverse</a:t>
            </a:r>
          </a:p>
        </p:txBody>
      </p:sp>
      <p:pic>
        <p:nvPicPr>
          <p:cNvPr id="6" name="Picture Placeholder 5" descr="A picture containing object, clock&#10;&#10;Description automatically generated">
            <a:extLst>
              <a:ext uri="{FF2B5EF4-FFF2-40B4-BE49-F238E27FC236}">
                <a16:creationId xmlns:a16="http://schemas.microsoft.com/office/drawing/2014/main" id="{8A94684E-6614-42F4-86A4-84E255F0D1F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13955375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Microsoft Learn module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9100" y="1456897"/>
            <a:ext cx="11340811" cy="1420902"/>
          </a:xfrm>
        </p:spPr>
        <p:txBody>
          <a:bodyPr/>
          <a:lstStyle/>
          <a:p>
            <a:r>
              <a:rPr lang="en-US" dirty="0"/>
              <a:t>PL-100 Create and manage columns within a table in Dataverse</a:t>
            </a:r>
          </a:p>
          <a:p>
            <a:r>
              <a:rPr lang="en-US" dirty="0">
                <a:solidFill>
                  <a:schemeClr val="accent2"/>
                </a:solidFill>
                <a:hlinkClick r:id="rId3"/>
              </a:rPr>
              <a:t>https://learn.microsoft.com/en-us/training/modules/create-manage-fields-within-entity</a:t>
            </a:r>
            <a:endParaRPr lang="en-US" dirty="0">
              <a:solidFill>
                <a:schemeClr val="accent2"/>
              </a:solidFill>
            </a:endParaRPr>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445" y="3062114"/>
            <a:ext cx="2966466" cy="2268475"/>
          </a:xfrm>
          <a:prstGeom prst="rect">
            <a:avLst/>
          </a:prstGeom>
        </p:spPr>
      </p:pic>
    </p:spTree>
    <p:extLst>
      <p:ext uri="{BB962C8B-B14F-4D97-AF65-F5344CB8AC3E}">
        <p14:creationId xmlns:p14="http://schemas.microsoft.com/office/powerpoint/2010/main" val="232300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3" y="440494"/>
            <a:ext cx="11341268" cy="492443"/>
          </a:xfrm>
        </p:spPr>
        <p:txBody>
          <a:bodyPr wrap="square" lIns="0" tIns="0" rIns="0" bIns="0">
            <a:spAutoFit/>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Columns</a:t>
            </a:r>
          </a:p>
        </p:txBody>
      </p:sp>
      <p:sp>
        <p:nvSpPr>
          <p:cNvPr id="4" name="Freeform: Shape 3">
            <a:extLst>
              <a:ext uri="{FF2B5EF4-FFF2-40B4-BE49-F238E27FC236}">
                <a16:creationId xmlns:a16="http://schemas.microsoft.com/office/drawing/2014/main" id="{3DDA0E49-F429-4217-B639-9AAC641AB8DB}"/>
              </a:ext>
            </a:extLst>
          </p:cNvPr>
          <p:cNvSpPr/>
          <p:nvPr/>
        </p:nvSpPr>
        <p:spPr>
          <a:xfrm>
            <a:off x="431632"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Text</a:t>
            </a:r>
          </a:p>
        </p:txBody>
      </p:sp>
      <p:sp>
        <p:nvSpPr>
          <p:cNvPr id="6" name="Freeform: Shape 5">
            <a:extLst>
              <a:ext uri="{FF2B5EF4-FFF2-40B4-BE49-F238E27FC236}">
                <a16:creationId xmlns:a16="http://schemas.microsoft.com/office/drawing/2014/main" id="{D221A019-0C10-45E6-A1EE-DE563114AAB2}"/>
              </a:ext>
            </a:extLst>
          </p:cNvPr>
          <p:cNvSpPr/>
          <p:nvPr/>
        </p:nvSpPr>
        <p:spPr>
          <a:xfrm>
            <a:off x="2741890"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Text area</a:t>
            </a:r>
          </a:p>
        </p:txBody>
      </p:sp>
      <p:sp>
        <p:nvSpPr>
          <p:cNvPr id="7" name="Freeform: Shape 6">
            <a:extLst>
              <a:ext uri="{FF2B5EF4-FFF2-40B4-BE49-F238E27FC236}">
                <a16:creationId xmlns:a16="http://schemas.microsoft.com/office/drawing/2014/main" id="{E8228B54-D487-4A13-9AF3-E96433EBE5C8}"/>
              </a:ext>
            </a:extLst>
          </p:cNvPr>
          <p:cNvSpPr/>
          <p:nvPr/>
        </p:nvSpPr>
        <p:spPr>
          <a:xfrm>
            <a:off x="5052148"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Email</a:t>
            </a:r>
          </a:p>
        </p:txBody>
      </p:sp>
      <p:sp>
        <p:nvSpPr>
          <p:cNvPr id="8" name="Freeform: Shape 7">
            <a:extLst>
              <a:ext uri="{FF2B5EF4-FFF2-40B4-BE49-F238E27FC236}">
                <a16:creationId xmlns:a16="http://schemas.microsoft.com/office/drawing/2014/main" id="{E7EDA30B-9DC7-4049-AF67-149A35E4DBC2}"/>
              </a:ext>
            </a:extLst>
          </p:cNvPr>
          <p:cNvSpPr/>
          <p:nvPr/>
        </p:nvSpPr>
        <p:spPr>
          <a:xfrm>
            <a:off x="7362406"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URL</a:t>
            </a:r>
          </a:p>
        </p:txBody>
      </p:sp>
      <p:sp>
        <p:nvSpPr>
          <p:cNvPr id="9" name="Freeform: Shape 8">
            <a:extLst>
              <a:ext uri="{FF2B5EF4-FFF2-40B4-BE49-F238E27FC236}">
                <a16:creationId xmlns:a16="http://schemas.microsoft.com/office/drawing/2014/main" id="{D7FC22F0-1218-478A-B210-F8B458E48421}"/>
              </a:ext>
            </a:extLst>
          </p:cNvPr>
          <p:cNvSpPr/>
          <p:nvPr/>
        </p:nvSpPr>
        <p:spPr>
          <a:xfrm>
            <a:off x="9672666" y="1457325"/>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Ticker symbol</a:t>
            </a:r>
          </a:p>
        </p:txBody>
      </p:sp>
      <p:sp>
        <p:nvSpPr>
          <p:cNvPr id="10" name="Freeform: Shape 9">
            <a:extLst>
              <a:ext uri="{FF2B5EF4-FFF2-40B4-BE49-F238E27FC236}">
                <a16:creationId xmlns:a16="http://schemas.microsoft.com/office/drawing/2014/main" id="{A0DD7A9C-B171-482E-868A-D0C6B750640B}"/>
              </a:ext>
            </a:extLst>
          </p:cNvPr>
          <p:cNvSpPr/>
          <p:nvPr/>
        </p:nvSpPr>
        <p:spPr>
          <a:xfrm>
            <a:off x="431632"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Phone</a:t>
            </a:r>
          </a:p>
        </p:txBody>
      </p:sp>
      <p:sp>
        <p:nvSpPr>
          <p:cNvPr id="11" name="Freeform: Shape 10">
            <a:extLst>
              <a:ext uri="{FF2B5EF4-FFF2-40B4-BE49-F238E27FC236}">
                <a16:creationId xmlns:a16="http://schemas.microsoft.com/office/drawing/2014/main" id="{BDA044CC-74E2-41EE-961D-F5355FF3E93A}"/>
              </a:ext>
            </a:extLst>
          </p:cNvPr>
          <p:cNvSpPr/>
          <p:nvPr/>
        </p:nvSpPr>
        <p:spPr>
          <a:xfrm>
            <a:off x="2741890"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Whole number</a:t>
            </a:r>
          </a:p>
        </p:txBody>
      </p:sp>
      <p:sp>
        <p:nvSpPr>
          <p:cNvPr id="12" name="Freeform: Shape 11">
            <a:extLst>
              <a:ext uri="{FF2B5EF4-FFF2-40B4-BE49-F238E27FC236}">
                <a16:creationId xmlns:a16="http://schemas.microsoft.com/office/drawing/2014/main" id="{744CA9D6-D706-4DBA-8BF2-63DA14E68652}"/>
              </a:ext>
            </a:extLst>
          </p:cNvPr>
          <p:cNvSpPr/>
          <p:nvPr/>
        </p:nvSpPr>
        <p:spPr>
          <a:xfrm>
            <a:off x="5052148"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Duration</a:t>
            </a:r>
          </a:p>
        </p:txBody>
      </p:sp>
      <p:sp>
        <p:nvSpPr>
          <p:cNvPr id="13" name="Freeform: Shape 12">
            <a:extLst>
              <a:ext uri="{FF2B5EF4-FFF2-40B4-BE49-F238E27FC236}">
                <a16:creationId xmlns:a16="http://schemas.microsoft.com/office/drawing/2014/main" id="{E7B25475-F149-4167-8003-339CC421AE45}"/>
              </a:ext>
            </a:extLst>
          </p:cNvPr>
          <p:cNvSpPr/>
          <p:nvPr/>
        </p:nvSpPr>
        <p:spPr>
          <a:xfrm>
            <a:off x="7362406"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Time zone</a:t>
            </a:r>
          </a:p>
        </p:txBody>
      </p:sp>
      <p:sp>
        <p:nvSpPr>
          <p:cNvPr id="14" name="Freeform: Shape 13">
            <a:extLst>
              <a:ext uri="{FF2B5EF4-FFF2-40B4-BE49-F238E27FC236}">
                <a16:creationId xmlns:a16="http://schemas.microsoft.com/office/drawing/2014/main" id="{6CD487B4-F239-4087-900D-77D21F49BD2A}"/>
              </a:ext>
            </a:extLst>
          </p:cNvPr>
          <p:cNvSpPr/>
          <p:nvPr/>
        </p:nvSpPr>
        <p:spPr>
          <a:xfrm>
            <a:off x="9672666" y="2579623"/>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Language</a:t>
            </a:r>
          </a:p>
        </p:txBody>
      </p:sp>
      <p:sp>
        <p:nvSpPr>
          <p:cNvPr id="15" name="Freeform: Shape 14">
            <a:extLst>
              <a:ext uri="{FF2B5EF4-FFF2-40B4-BE49-F238E27FC236}">
                <a16:creationId xmlns:a16="http://schemas.microsoft.com/office/drawing/2014/main" id="{1AE46448-75F4-41CD-8B46-F51BA98F515C}"/>
              </a:ext>
            </a:extLst>
          </p:cNvPr>
          <p:cNvSpPr/>
          <p:nvPr/>
        </p:nvSpPr>
        <p:spPr>
          <a:xfrm>
            <a:off x="431632"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Currency</a:t>
            </a:r>
          </a:p>
        </p:txBody>
      </p:sp>
      <p:sp>
        <p:nvSpPr>
          <p:cNvPr id="16" name="Freeform: Shape 15">
            <a:extLst>
              <a:ext uri="{FF2B5EF4-FFF2-40B4-BE49-F238E27FC236}">
                <a16:creationId xmlns:a16="http://schemas.microsoft.com/office/drawing/2014/main" id="{179D8811-0DDB-4BA9-BD75-1E681267EC78}"/>
              </a:ext>
            </a:extLst>
          </p:cNvPr>
          <p:cNvSpPr/>
          <p:nvPr/>
        </p:nvSpPr>
        <p:spPr>
          <a:xfrm>
            <a:off x="2741890"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Decimal number</a:t>
            </a:r>
          </a:p>
        </p:txBody>
      </p:sp>
      <p:sp>
        <p:nvSpPr>
          <p:cNvPr id="17" name="Freeform: Shape 16">
            <a:extLst>
              <a:ext uri="{FF2B5EF4-FFF2-40B4-BE49-F238E27FC236}">
                <a16:creationId xmlns:a16="http://schemas.microsoft.com/office/drawing/2014/main" id="{2D0A7464-CBBB-4D9F-BAF8-0F1C5E44CB9E}"/>
              </a:ext>
            </a:extLst>
          </p:cNvPr>
          <p:cNvSpPr/>
          <p:nvPr/>
        </p:nvSpPr>
        <p:spPr>
          <a:xfrm>
            <a:off x="5052148"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Floating</a:t>
            </a:r>
            <a:br>
              <a:rPr lang="en-US" sz="2000" kern="1200">
                <a:solidFill>
                  <a:schemeClr val="tx1"/>
                </a:solidFill>
              </a:rPr>
            </a:br>
            <a:r>
              <a:rPr lang="en-US" sz="2000" kern="1200">
                <a:solidFill>
                  <a:schemeClr val="tx1"/>
                </a:solidFill>
              </a:rPr>
              <a:t>point number</a:t>
            </a:r>
          </a:p>
        </p:txBody>
      </p:sp>
      <p:sp>
        <p:nvSpPr>
          <p:cNvPr id="18" name="Freeform: Shape 17">
            <a:extLst>
              <a:ext uri="{FF2B5EF4-FFF2-40B4-BE49-F238E27FC236}">
                <a16:creationId xmlns:a16="http://schemas.microsoft.com/office/drawing/2014/main" id="{3F4CC789-A014-4294-8C65-A6F5897153FA}"/>
              </a:ext>
            </a:extLst>
          </p:cNvPr>
          <p:cNvSpPr/>
          <p:nvPr/>
        </p:nvSpPr>
        <p:spPr>
          <a:xfrm>
            <a:off x="7362406"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Image</a:t>
            </a:r>
          </a:p>
        </p:txBody>
      </p:sp>
      <p:sp>
        <p:nvSpPr>
          <p:cNvPr id="19" name="Freeform: Shape 18">
            <a:extLst>
              <a:ext uri="{FF2B5EF4-FFF2-40B4-BE49-F238E27FC236}">
                <a16:creationId xmlns:a16="http://schemas.microsoft.com/office/drawing/2014/main" id="{5960742C-4D9D-44CD-A9EA-C90D665ABC7F}"/>
              </a:ext>
            </a:extLst>
          </p:cNvPr>
          <p:cNvSpPr/>
          <p:nvPr/>
        </p:nvSpPr>
        <p:spPr>
          <a:xfrm>
            <a:off x="9672666" y="3701921"/>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dirty="0">
                <a:solidFill>
                  <a:schemeClr val="tx1"/>
                </a:solidFill>
              </a:rPr>
              <a:t>C</a:t>
            </a:r>
            <a:r>
              <a:rPr lang="en-US" sz="2000" kern="1200" dirty="0">
                <a:solidFill>
                  <a:schemeClr val="tx1"/>
                </a:solidFill>
              </a:rPr>
              <a:t>hoice</a:t>
            </a:r>
            <a:r>
              <a:rPr lang="en-US" altLang="zh-CN" sz="2000" kern="1200" dirty="0">
                <a:solidFill>
                  <a:schemeClr val="tx1"/>
                </a:solidFill>
              </a:rPr>
              <a:t>s</a:t>
            </a:r>
            <a:endParaRPr lang="en-US" sz="2000" kern="1200" dirty="0">
              <a:solidFill>
                <a:schemeClr val="tx1"/>
              </a:solidFill>
            </a:endParaRPr>
          </a:p>
        </p:txBody>
      </p:sp>
      <p:sp>
        <p:nvSpPr>
          <p:cNvPr id="20" name="Freeform: Shape 19">
            <a:extLst>
              <a:ext uri="{FF2B5EF4-FFF2-40B4-BE49-F238E27FC236}">
                <a16:creationId xmlns:a16="http://schemas.microsoft.com/office/drawing/2014/main" id="{FDB595E7-0034-44EC-A9C2-E875FF48D67E}"/>
              </a:ext>
            </a:extLst>
          </p:cNvPr>
          <p:cNvSpPr/>
          <p:nvPr/>
        </p:nvSpPr>
        <p:spPr>
          <a:xfrm>
            <a:off x="2741890"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a:solidFill>
                  <a:schemeClr val="tx1"/>
                </a:solidFill>
              </a:rPr>
              <a:t>Multiline text</a:t>
            </a:r>
          </a:p>
        </p:txBody>
      </p:sp>
      <p:sp>
        <p:nvSpPr>
          <p:cNvPr id="21" name="Freeform: Shape 20">
            <a:extLst>
              <a:ext uri="{FF2B5EF4-FFF2-40B4-BE49-F238E27FC236}">
                <a16:creationId xmlns:a16="http://schemas.microsoft.com/office/drawing/2014/main" id="{90A6F06A-C158-49BE-958F-FD67254C2B76}"/>
              </a:ext>
            </a:extLst>
          </p:cNvPr>
          <p:cNvSpPr/>
          <p:nvPr/>
        </p:nvSpPr>
        <p:spPr>
          <a:xfrm>
            <a:off x="5052148"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Choice</a:t>
            </a:r>
          </a:p>
        </p:txBody>
      </p:sp>
      <p:sp>
        <p:nvSpPr>
          <p:cNvPr id="22" name="Freeform: Shape 21">
            <a:extLst>
              <a:ext uri="{FF2B5EF4-FFF2-40B4-BE49-F238E27FC236}">
                <a16:creationId xmlns:a16="http://schemas.microsoft.com/office/drawing/2014/main" id="{1FBC8BD2-3928-4F33-8978-5E5E853ACDD3}"/>
              </a:ext>
            </a:extLst>
          </p:cNvPr>
          <p:cNvSpPr/>
          <p:nvPr/>
        </p:nvSpPr>
        <p:spPr>
          <a:xfrm>
            <a:off x="7362406" y="4824220"/>
            <a:ext cx="2100234" cy="957148"/>
          </a:xfrm>
          <a:custGeom>
            <a:avLst/>
            <a:gdLst>
              <a:gd name="connsiteX0" fmla="*/ 0 w 2029207"/>
              <a:gd name="connsiteY0" fmla="*/ 0 h 1217524"/>
              <a:gd name="connsiteX1" fmla="*/ 2029207 w 2029207"/>
              <a:gd name="connsiteY1" fmla="*/ 0 h 1217524"/>
              <a:gd name="connsiteX2" fmla="*/ 2029207 w 2029207"/>
              <a:gd name="connsiteY2" fmla="*/ 1217524 h 1217524"/>
              <a:gd name="connsiteX3" fmla="*/ 0 w 2029207"/>
              <a:gd name="connsiteY3" fmla="*/ 1217524 h 1217524"/>
              <a:gd name="connsiteX4" fmla="*/ 0 w 2029207"/>
              <a:gd name="connsiteY4" fmla="*/ 0 h 121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207" h="1217524">
                <a:moveTo>
                  <a:pt x="0" y="0"/>
                </a:moveTo>
                <a:lnTo>
                  <a:pt x="2029207" y="0"/>
                </a:lnTo>
                <a:lnTo>
                  <a:pt x="2029207" y="1217524"/>
                </a:lnTo>
                <a:lnTo>
                  <a:pt x="0" y="121752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630" tIns="87630" rIns="87630" bIns="87630" numCol="1" spcCol="1270" anchor="ctr" anchorCtr="0">
            <a:noAutofit/>
          </a:bodyPr>
          <a:lstStyle/>
          <a:p>
            <a:pPr marL="0" lvl="0" indent="0" algn="ctr" defTabSz="1022350">
              <a:spcBef>
                <a:spcPct val="0"/>
              </a:spcBef>
              <a:buNone/>
            </a:pPr>
            <a:r>
              <a:rPr lang="en-US" sz="2000" kern="1200" dirty="0">
                <a:solidFill>
                  <a:schemeClr val="tx1"/>
                </a:solidFill>
              </a:rPr>
              <a:t>Yes/No</a:t>
            </a:r>
          </a:p>
        </p:txBody>
      </p:sp>
    </p:spTree>
    <p:extLst>
      <p:ext uri="{BB962C8B-B14F-4D97-AF65-F5344CB8AC3E}">
        <p14:creationId xmlns:p14="http://schemas.microsoft.com/office/powerpoint/2010/main" val="2852427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Introduction to the Dataverse</a:t>
            </a:r>
          </a:p>
        </p:txBody>
      </p:sp>
      <p:sp>
        <p:nvSpPr>
          <p:cNvPr id="3" name="Text Placeholder 2">
            <a:extLst>
              <a:ext uri="{FF2B5EF4-FFF2-40B4-BE49-F238E27FC236}">
                <a16:creationId xmlns:a16="http://schemas.microsoft.com/office/drawing/2014/main" id="{C7DC800A-9D86-43D9-8ABB-B8AA3B797834}"/>
              </a:ext>
            </a:extLst>
          </p:cNvPr>
          <p:cNvSpPr>
            <a:spLocks noGrp="1"/>
          </p:cNvSpPr>
          <p:nvPr>
            <p:ph type="body" sz="quarter" idx="31"/>
          </p:nvPr>
        </p:nvSpPr>
        <p:spPr/>
        <p:txBody>
          <a:bodyPr/>
          <a:lstStyle/>
          <a:p>
            <a:r>
              <a:rPr lang="en-US" dirty="0"/>
              <a:t>The Dataverse is the foundational data source of Power Platform:</a:t>
            </a:r>
          </a:p>
        </p:txBody>
      </p:sp>
      <p:pic>
        <p:nvPicPr>
          <p:cNvPr id="19" name="Picture 18" descr="Icon of a cloud">
            <a:extLst>
              <a:ext uri="{FF2B5EF4-FFF2-40B4-BE49-F238E27FC236}">
                <a16:creationId xmlns:a16="http://schemas.microsoft.com/office/drawing/2014/main" id="{5F47E001-5786-4644-8F3C-F9CAC4DFC750}"/>
              </a:ext>
            </a:extLst>
          </p:cNvPr>
          <p:cNvPicPr>
            <a:picLocks noChangeAspect="1"/>
          </p:cNvPicPr>
          <p:nvPr/>
        </p:nvPicPr>
        <p:blipFill>
          <a:blip r:embed="rId3"/>
          <a:stretch>
            <a:fillRect/>
          </a:stretch>
        </p:blipFill>
        <p:spPr>
          <a:xfrm>
            <a:off x="460555" y="1922974"/>
            <a:ext cx="733044" cy="733044"/>
          </a:xfrm>
          <a:prstGeom prst="rect">
            <a:avLst/>
          </a:prstGeom>
        </p:spPr>
      </p:pic>
      <p:sp>
        <p:nvSpPr>
          <p:cNvPr id="122" name="Text Placeholder 121">
            <a:extLst>
              <a:ext uri="{FF2B5EF4-FFF2-40B4-BE49-F238E27FC236}">
                <a16:creationId xmlns:a16="http://schemas.microsoft.com/office/drawing/2014/main" id="{ABF46759-71A8-4134-999D-23BF78E48F42}"/>
              </a:ext>
            </a:extLst>
          </p:cNvPr>
          <p:cNvSpPr>
            <a:spLocks noGrp="1"/>
          </p:cNvSpPr>
          <p:nvPr>
            <p:ph type="body" sz="quarter" idx="11"/>
          </p:nvPr>
        </p:nvSpPr>
        <p:spPr/>
        <p:txBody>
          <a:bodyPr/>
          <a:lstStyle/>
          <a:p>
            <a:pPr lvl="0">
              <a:lnSpc>
                <a:spcPct val="100000"/>
              </a:lnSpc>
            </a:pPr>
            <a:r>
              <a:rPr lang="en-US" sz="1600" dirty="0">
                <a:latin typeface="+mj-lt"/>
              </a:rPr>
              <a:t>Simple to manage </a:t>
            </a:r>
            <a:r>
              <a:rPr lang="en-US" sz="1600" dirty="0"/>
              <a:t>– Metadata and data are stored in the cloud</a:t>
            </a:r>
          </a:p>
        </p:txBody>
      </p:sp>
      <p:pic>
        <p:nvPicPr>
          <p:cNvPr id="21" name="Picture 20" descr="Icon of a server tower with a padlock on the lower right corner">
            <a:extLst>
              <a:ext uri="{FF2B5EF4-FFF2-40B4-BE49-F238E27FC236}">
                <a16:creationId xmlns:a16="http://schemas.microsoft.com/office/drawing/2014/main" id="{92FCDDB9-BDE9-4670-A964-F2F0998DA674}"/>
              </a:ext>
            </a:extLst>
          </p:cNvPr>
          <p:cNvPicPr>
            <a:picLocks noChangeAspect="1"/>
          </p:cNvPicPr>
          <p:nvPr/>
        </p:nvPicPr>
        <p:blipFill>
          <a:blip r:embed="rId4"/>
          <a:stretch>
            <a:fillRect/>
          </a:stretch>
        </p:blipFill>
        <p:spPr>
          <a:xfrm>
            <a:off x="460555" y="2677506"/>
            <a:ext cx="733044" cy="733044"/>
          </a:xfrm>
          <a:prstGeom prst="rect">
            <a:avLst/>
          </a:prstGeom>
        </p:spPr>
      </p:pic>
      <p:sp>
        <p:nvSpPr>
          <p:cNvPr id="115" name="Text Placeholder 114">
            <a:extLst>
              <a:ext uri="{FF2B5EF4-FFF2-40B4-BE49-F238E27FC236}">
                <a16:creationId xmlns:a16="http://schemas.microsoft.com/office/drawing/2014/main" id="{D22AD1BC-EB2E-487C-B274-F301C2ACD6F6}"/>
              </a:ext>
            </a:extLst>
          </p:cNvPr>
          <p:cNvSpPr>
            <a:spLocks noGrp="1"/>
          </p:cNvSpPr>
          <p:nvPr>
            <p:ph type="body" sz="quarter" idx="15"/>
          </p:nvPr>
        </p:nvSpPr>
        <p:spPr/>
        <p:txBody>
          <a:bodyPr/>
          <a:lstStyle/>
          <a:p>
            <a:pPr>
              <a:lnSpc>
                <a:spcPct val="100000"/>
              </a:lnSpc>
            </a:pPr>
            <a:r>
              <a:rPr lang="en-US" sz="1600" dirty="0">
                <a:latin typeface="+mj-lt"/>
              </a:rPr>
              <a:t>Helps secure your data </a:t>
            </a:r>
            <a:r>
              <a:rPr lang="en-US" sz="1600" dirty="0"/>
              <a:t>– Role-based security allows you to control access to tables for different users within your organization</a:t>
            </a:r>
          </a:p>
        </p:txBody>
      </p:sp>
      <p:pic>
        <p:nvPicPr>
          <p:cNvPr id="23" name="Picture 22" descr="Icon of a communication signal">
            <a:extLst>
              <a:ext uri="{FF2B5EF4-FFF2-40B4-BE49-F238E27FC236}">
                <a16:creationId xmlns:a16="http://schemas.microsoft.com/office/drawing/2014/main" id="{21DFEE25-D542-494B-82FF-5729A3224475}"/>
              </a:ext>
            </a:extLst>
          </p:cNvPr>
          <p:cNvPicPr>
            <a:picLocks noChangeAspect="1"/>
          </p:cNvPicPr>
          <p:nvPr/>
        </p:nvPicPr>
        <p:blipFill>
          <a:blip r:embed="rId5"/>
          <a:stretch>
            <a:fillRect/>
          </a:stretch>
        </p:blipFill>
        <p:spPr>
          <a:xfrm>
            <a:off x="460555" y="3432038"/>
            <a:ext cx="733044" cy="733044"/>
          </a:xfrm>
          <a:prstGeom prst="rect">
            <a:avLst/>
          </a:prstGeom>
        </p:spPr>
      </p:pic>
      <p:sp>
        <p:nvSpPr>
          <p:cNvPr id="116" name="Text Placeholder 115">
            <a:extLst>
              <a:ext uri="{FF2B5EF4-FFF2-40B4-BE49-F238E27FC236}">
                <a16:creationId xmlns:a16="http://schemas.microsoft.com/office/drawing/2014/main" id="{012A6396-081D-4480-B6D9-851BF8E33363}"/>
              </a:ext>
            </a:extLst>
          </p:cNvPr>
          <p:cNvSpPr>
            <a:spLocks noGrp="1"/>
          </p:cNvSpPr>
          <p:nvPr>
            <p:ph type="body" sz="quarter" idx="17"/>
          </p:nvPr>
        </p:nvSpPr>
        <p:spPr/>
        <p:txBody>
          <a:bodyPr/>
          <a:lstStyle/>
          <a:p>
            <a:pPr>
              <a:lnSpc>
                <a:spcPct val="100000"/>
              </a:lnSpc>
            </a:pPr>
            <a:r>
              <a:rPr lang="en-US" sz="1600" dirty="0">
                <a:latin typeface="+mj-lt"/>
              </a:rPr>
              <a:t>Access your Dynamics 365 data </a:t>
            </a:r>
            <a:r>
              <a:rPr lang="en-US" sz="1600" dirty="0"/>
              <a:t>– Build apps that use your Dynamics 365 data and extend your apps by using Power Apps</a:t>
            </a:r>
          </a:p>
        </p:txBody>
      </p:sp>
      <p:pic>
        <p:nvPicPr>
          <p:cNvPr id="25" name="Picture 24" descr="Icon of a server tower">
            <a:extLst>
              <a:ext uri="{FF2B5EF4-FFF2-40B4-BE49-F238E27FC236}">
                <a16:creationId xmlns:a16="http://schemas.microsoft.com/office/drawing/2014/main" id="{CAE7B8AD-FE86-4B6D-8168-2B3E1EAFEA46}"/>
              </a:ext>
            </a:extLst>
          </p:cNvPr>
          <p:cNvPicPr>
            <a:picLocks noChangeAspect="1"/>
          </p:cNvPicPr>
          <p:nvPr/>
        </p:nvPicPr>
        <p:blipFill>
          <a:blip r:embed="rId6"/>
          <a:stretch>
            <a:fillRect/>
          </a:stretch>
        </p:blipFill>
        <p:spPr>
          <a:xfrm>
            <a:off x="460555" y="4186570"/>
            <a:ext cx="733044" cy="733044"/>
          </a:xfrm>
          <a:prstGeom prst="rect">
            <a:avLst/>
          </a:prstGeom>
        </p:spPr>
      </p:pic>
      <p:sp>
        <p:nvSpPr>
          <p:cNvPr id="117" name="Text Placeholder 116">
            <a:extLst>
              <a:ext uri="{FF2B5EF4-FFF2-40B4-BE49-F238E27FC236}">
                <a16:creationId xmlns:a16="http://schemas.microsoft.com/office/drawing/2014/main" id="{7E02E1FB-4FBB-4AF4-A784-66828074A992}"/>
              </a:ext>
            </a:extLst>
          </p:cNvPr>
          <p:cNvSpPr>
            <a:spLocks noGrp="1"/>
          </p:cNvSpPr>
          <p:nvPr>
            <p:ph type="body" sz="quarter" idx="19"/>
          </p:nvPr>
        </p:nvSpPr>
        <p:spPr/>
        <p:txBody>
          <a:bodyPr/>
          <a:lstStyle/>
          <a:p>
            <a:pPr>
              <a:lnSpc>
                <a:spcPct val="100000"/>
              </a:lnSpc>
            </a:pPr>
            <a:r>
              <a:rPr lang="en-US" sz="1600" dirty="0">
                <a:latin typeface="+mj-lt"/>
              </a:rPr>
              <a:t>Rich metadata </a:t>
            </a:r>
            <a:r>
              <a:rPr lang="en-US" sz="1600" dirty="0"/>
              <a:t>– Data types and relationships are used directly within Power Apps</a:t>
            </a:r>
          </a:p>
        </p:txBody>
      </p:sp>
      <p:pic>
        <p:nvPicPr>
          <p:cNvPr id="27" name="Picture 26" descr="Icon of a server connected to a network">
            <a:extLst>
              <a:ext uri="{FF2B5EF4-FFF2-40B4-BE49-F238E27FC236}">
                <a16:creationId xmlns:a16="http://schemas.microsoft.com/office/drawing/2014/main" id="{237739E7-AAF8-4304-BFEF-7643828A3132}"/>
              </a:ext>
            </a:extLst>
          </p:cNvPr>
          <p:cNvPicPr>
            <a:picLocks noChangeAspect="1"/>
          </p:cNvPicPr>
          <p:nvPr/>
        </p:nvPicPr>
        <p:blipFill>
          <a:blip r:embed="rId7"/>
          <a:stretch>
            <a:fillRect/>
          </a:stretch>
        </p:blipFill>
        <p:spPr>
          <a:xfrm>
            <a:off x="460555" y="4941102"/>
            <a:ext cx="733044" cy="733044"/>
          </a:xfrm>
          <a:prstGeom prst="rect">
            <a:avLst/>
          </a:prstGeom>
        </p:spPr>
      </p:pic>
      <p:sp>
        <p:nvSpPr>
          <p:cNvPr id="118" name="Text Placeholder 117">
            <a:extLst>
              <a:ext uri="{FF2B5EF4-FFF2-40B4-BE49-F238E27FC236}">
                <a16:creationId xmlns:a16="http://schemas.microsoft.com/office/drawing/2014/main" id="{A68894EF-837D-4BE2-A3E7-5B7ED10CC576}"/>
              </a:ext>
            </a:extLst>
          </p:cNvPr>
          <p:cNvSpPr>
            <a:spLocks noGrp="1"/>
          </p:cNvSpPr>
          <p:nvPr>
            <p:ph type="body" sz="quarter" idx="21"/>
          </p:nvPr>
        </p:nvSpPr>
        <p:spPr/>
        <p:txBody>
          <a:bodyPr/>
          <a:lstStyle/>
          <a:p>
            <a:pPr>
              <a:lnSpc>
                <a:spcPct val="100000"/>
              </a:lnSpc>
            </a:pPr>
            <a:r>
              <a:rPr lang="en-US" sz="1600" dirty="0">
                <a:latin typeface="+mj-lt"/>
              </a:rPr>
              <a:t>Logic and validation </a:t>
            </a:r>
            <a:r>
              <a:rPr lang="en-US" sz="1600" dirty="0"/>
              <a:t>– Define calculated columns, business rules, workflows, and business process flows to ensure data quality and drive business processes</a:t>
            </a:r>
          </a:p>
        </p:txBody>
      </p:sp>
      <p:pic>
        <p:nvPicPr>
          <p:cNvPr id="29" name="Picture 28" descr="Icon of two interlocked gears">
            <a:extLst>
              <a:ext uri="{FF2B5EF4-FFF2-40B4-BE49-F238E27FC236}">
                <a16:creationId xmlns:a16="http://schemas.microsoft.com/office/drawing/2014/main" id="{71FA3565-39E8-4049-A3E7-D1215B159B11}"/>
              </a:ext>
            </a:extLst>
          </p:cNvPr>
          <p:cNvPicPr>
            <a:picLocks noChangeAspect="1"/>
          </p:cNvPicPr>
          <p:nvPr/>
        </p:nvPicPr>
        <p:blipFill>
          <a:blip r:embed="rId8"/>
          <a:stretch>
            <a:fillRect/>
          </a:stretch>
        </p:blipFill>
        <p:spPr>
          <a:xfrm>
            <a:off x="460555" y="5695635"/>
            <a:ext cx="733044" cy="733044"/>
          </a:xfrm>
          <a:prstGeom prst="rect">
            <a:avLst/>
          </a:prstGeom>
        </p:spPr>
      </p:pic>
      <p:sp>
        <p:nvSpPr>
          <p:cNvPr id="57" name="Text Placeholder 56">
            <a:extLst>
              <a:ext uri="{FF2B5EF4-FFF2-40B4-BE49-F238E27FC236}">
                <a16:creationId xmlns:a16="http://schemas.microsoft.com/office/drawing/2014/main" id="{3F3AE2E6-392E-43F1-9EFD-6F5EC2878AC4}"/>
              </a:ext>
            </a:extLst>
          </p:cNvPr>
          <p:cNvSpPr>
            <a:spLocks noGrp="1"/>
          </p:cNvSpPr>
          <p:nvPr>
            <p:ph type="body" sz="quarter" idx="30"/>
          </p:nvPr>
        </p:nvSpPr>
        <p:spPr/>
        <p:txBody>
          <a:bodyPr/>
          <a:lstStyle/>
          <a:p>
            <a:pPr>
              <a:lnSpc>
                <a:spcPct val="100000"/>
              </a:lnSpc>
            </a:pPr>
            <a:r>
              <a:rPr lang="en-US" sz="1600" dirty="0">
                <a:latin typeface="+mj-lt"/>
              </a:rPr>
              <a:t>Productivity tools </a:t>
            </a:r>
            <a:r>
              <a:rPr lang="en-US" sz="1600" dirty="0"/>
              <a:t>– Tables are available within the add-ins for Microsoft Excel to increase productivity and ensure data accessibility</a:t>
            </a:r>
          </a:p>
        </p:txBody>
      </p:sp>
    </p:spTree>
    <p:extLst>
      <p:ext uri="{BB962C8B-B14F-4D97-AF65-F5344CB8AC3E}">
        <p14:creationId xmlns:p14="http://schemas.microsoft.com/office/powerpoint/2010/main" val="8475166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dirty="0"/>
              <a:t>Calculated &amp; rollup columns</a:t>
            </a:r>
          </a:p>
        </p:txBody>
      </p:sp>
      <p:graphicFrame>
        <p:nvGraphicFramePr>
          <p:cNvPr id="4" name="Table 3"/>
          <p:cNvGraphicFramePr>
            <a:graphicFrameLocks noGrp="1"/>
          </p:cNvGraphicFramePr>
          <p:nvPr>
            <p:extLst>
              <p:ext uri="{D42A27DB-BD31-4B8C-83A1-F6EECF244321}">
                <p14:modId xmlns:p14="http://schemas.microsoft.com/office/powerpoint/2010/main" val="652011406"/>
              </p:ext>
            </p:extLst>
          </p:nvPr>
        </p:nvGraphicFramePr>
        <p:xfrm>
          <a:off x="419100" y="1463451"/>
          <a:ext cx="11363325" cy="4954810"/>
        </p:xfrm>
        <a:graphic>
          <a:graphicData uri="http://schemas.openxmlformats.org/drawingml/2006/table">
            <a:tbl>
              <a:tblPr firstRow="1" bandRow="1">
                <a:tableStyleId>{6E25E649-3F16-4E02-A733-19D2CDBF48F0}</a:tableStyleId>
              </a:tblPr>
              <a:tblGrid>
                <a:gridCol w="3920805">
                  <a:extLst>
                    <a:ext uri="{9D8B030D-6E8A-4147-A177-3AD203B41FA5}">
                      <a16:colId xmlns:a16="http://schemas.microsoft.com/office/drawing/2014/main" val="20000"/>
                    </a:ext>
                  </a:extLst>
                </a:gridCol>
                <a:gridCol w="2588703">
                  <a:extLst>
                    <a:ext uri="{9D8B030D-6E8A-4147-A177-3AD203B41FA5}">
                      <a16:colId xmlns:a16="http://schemas.microsoft.com/office/drawing/2014/main" val="20001"/>
                    </a:ext>
                  </a:extLst>
                </a:gridCol>
                <a:gridCol w="2480839">
                  <a:extLst>
                    <a:ext uri="{9D8B030D-6E8A-4147-A177-3AD203B41FA5}">
                      <a16:colId xmlns:a16="http://schemas.microsoft.com/office/drawing/2014/main" val="20002"/>
                    </a:ext>
                  </a:extLst>
                </a:gridCol>
                <a:gridCol w="2372978">
                  <a:extLst>
                    <a:ext uri="{9D8B030D-6E8A-4147-A177-3AD203B41FA5}">
                      <a16:colId xmlns:a16="http://schemas.microsoft.com/office/drawing/2014/main" val="20003"/>
                    </a:ext>
                  </a:extLst>
                </a:gridCol>
              </a:tblGrid>
              <a:tr h="495481">
                <a:tc>
                  <a:txBody>
                    <a:bodyPr/>
                    <a:lstStyle/>
                    <a:p>
                      <a:r>
                        <a:rPr lang="en-US" sz="2000" b="0" dirty="0">
                          <a:solidFill>
                            <a:schemeClr val="bg1"/>
                          </a:solidFill>
                          <a:latin typeface="+mj-lt"/>
                        </a:rPr>
                        <a:t>Data Type</a:t>
                      </a:r>
                    </a:p>
                  </a:txBody>
                  <a:tcPr marL="121920" marR="121920" marT="60960" marB="6096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Simple</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Calculated</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a:solidFill>
                            <a:schemeClr val="bg1"/>
                          </a:solidFill>
                          <a:latin typeface="+mj-lt"/>
                        </a:rPr>
                        <a:t>Rollup</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0000"/>
                  </a:ext>
                </a:extLst>
              </a:tr>
              <a:tr h="495481">
                <a:tc>
                  <a:txBody>
                    <a:bodyPr/>
                    <a:lstStyle/>
                    <a:p>
                      <a:r>
                        <a:rPr lang="en-US" sz="1800">
                          <a:solidFill>
                            <a:schemeClr val="tx1"/>
                          </a:solidFill>
                        </a:rPr>
                        <a:t>Single Line of Text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400">
                          <a:solidFill>
                            <a:schemeClr val="tx1"/>
                          </a:solidFill>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95481">
                <a:tc>
                  <a:txBody>
                    <a:bodyPr/>
                    <a:lstStyle/>
                    <a:p>
                      <a:r>
                        <a:rPr lang="en-US" sz="1800">
                          <a:solidFill>
                            <a:schemeClr val="tx1"/>
                          </a:solidFill>
                        </a:rPr>
                        <a:t>Multiple Lines of Text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95481">
                <a:tc>
                  <a:txBody>
                    <a:bodyPr/>
                    <a:lstStyle/>
                    <a:p>
                      <a:r>
                        <a:rPr lang="en-US" sz="1800">
                          <a:solidFill>
                            <a:schemeClr val="tx1"/>
                          </a:solidFill>
                        </a:rPr>
                        <a:t>Whole Number</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2400">
                          <a:solidFill>
                            <a:schemeClr val="tx1"/>
                          </a:solidFill>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495481">
                <a:tc>
                  <a:txBody>
                    <a:bodyPr/>
                    <a:lstStyle/>
                    <a:p>
                      <a:r>
                        <a:rPr lang="en-US" sz="1800">
                          <a:solidFill>
                            <a:schemeClr val="tx1"/>
                          </a:solidFill>
                        </a:rPr>
                        <a:t>Floating</a:t>
                      </a:r>
                      <a:r>
                        <a:rPr lang="en-US" sz="1800" baseline="0">
                          <a:solidFill>
                            <a:schemeClr val="tx1"/>
                          </a:solidFill>
                        </a:rPr>
                        <a:t> Point</a:t>
                      </a:r>
                      <a:endParaRPr lang="en-US" sz="1800">
                        <a:solidFill>
                          <a:schemeClr val="tx1"/>
                        </a:solidFill>
                      </a:endParaRP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495481">
                <a:tc>
                  <a:txBody>
                    <a:bodyPr/>
                    <a:lstStyle/>
                    <a:p>
                      <a:r>
                        <a:rPr lang="en-US" sz="1800">
                          <a:solidFill>
                            <a:schemeClr val="tx1"/>
                          </a:solidFill>
                        </a:rPr>
                        <a:t>Decimal</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495481">
                <a:tc>
                  <a:txBody>
                    <a:bodyPr/>
                    <a:lstStyle/>
                    <a:p>
                      <a:r>
                        <a:rPr lang="en-US" sz="1800">
                          <a:solidFill>
                            <a:schemeClr val="tx1"/>
                          </a:solidFill>
                        </a:rPr>
                        <a:t>Currency</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495481">
                <a:tc>
                  <a:txBody>
                    <a:bodyPr/>
                    <a:lstStyle/>
                    <a:p>
                      <a:r>
                        <a:rPr lang="en-US" sz="1800">
                          <a:solidFill>
                            <a:schemeClr val="tx1"/>
                          </a:solidFill>
                        </a:rPr>
                        <a:t>Date Time</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r h="495481">
                <a:tc>
                  <a:txBody>
                    <a:bodyPr/>
                    <a:lstStyle/>
                    <a:p>
                      <a:r>
                        <a:rPr lang="en-US" sz="1800" dirty="0">
                          <a:solidFill>
                            <a:schemeClr val="tx1"/>
                          </a:solidFill>
                        </a:rPr>
                        <a:t>Choice/Yes/No</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8"/>
                  </a:ext>
                </a:extLst>
              </a:tr>
              <a:tr h="495481">
                <a:tc>
                  <a:txBody>
                    <a:bodyPr/>
                    <a:lstStyle/>
                    <a:p>
                      <a:r>
                        <a:rPr lang="en-US" sz="1800">
                          <a:solidFill>
                            <a:schemeClr val="tx1"/>
                          </a:solidFill>
                        </a:rPr>
                        <a:t>Multi-Select</a:t>
                      </a:r>
                    </a:p>
                  </a:txBody>
                  <a:tcPr marL="121920" marR="121920" marT="60960" marB="6096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91919"/>
                          </a:solidFill>
                          <a:effectLst/>
                          <a:uLnTx/>
                          <a:uFillTx/>
                          <a:latin typeface="Segoe UI"/>
                          <a:ea typeface="+mn-ea"/>
                          <a:cs typeface="+mn-cs"/>
                        </a:rPr>
                        <a:t>×</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2400">
                        <a:solidFill>
                          <a:schemeClr val="tx1"/>
                        </a:solidFill>
                      </a:endParaRP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4301095"/>
                  </a:ext>
                </a:extLst>
              </a:tr>
            </a:tbl>
          </a:graphicData>
        </a:graphic>
      </p:graphicFrame>
    </p:spTree>
    <p:extLst>
      <p:ext uri="{BB962C8B-B14F-4D97-AF65-F5344CB8AC3E}">
        <p14:creationId xmlns:p14="http://schemas.microsoft.com/office/powerpoint/2010/main" val="489666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Date behavior options</a:t>
            </a:r>
          </a:p>
        </p:txBody>
      </p:sp>
      <p:sp>
        <p:nvSpPr>
          <p:cNvPr id="4" name="Freeform: Shape 3">
            <a:extLst>
              <a:ext uri="{FF2B5EF4-FFF2-40B4-BE49-F238E27FC236}">
                <a16:creationId xmlns:a16="http://schemas.microsoft.com/office/drawing/2014/main" id="{6784BDE6-FB6A-4EFE-B421-DB3D09D7B4F7}"/>
              </a:ext>
            </a:extLst>
          </p:cNvPr>
          <p:cNvSpPr/>
          <p:nvPr/>
        </p:nvSpPr>
        <p:spPr>
          <a:xfrm>
            <a:off x="418642"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US" sz="2000">
                <a:solidFill>
                  <a:schemeClr val="bg1"/>
                </a:solidFill>
                <a:latin typeface="+mj-lt"/>
              </a:rPr>
              <a:t>User Local (how it was)</a:t>
            </a:r>
          </a:p>
        </p:txBody>
      </p:sp>
      <p:sp>
        <p:nvSpPr>
          <p:cNvPr id="6" name="Rectangle 5">
            <a:extLst>
              <a:ext uri="{FF2B5EF4-FFF2-40B4-BE49-F238E27FC236}">
                <a16:creationId xmlns:a16="http://schemas.microsoft.com/office/drawing/2014/main" id="{1AC60ABB-20DC-4EFA-A805-53492BE4872C}"/>
              </a:ext>
            </a:extLst>
          </p:cNvPr>
          <p:cNvSpPr/>
          <p:nvPr/>
        </p:nvSpPr>
        <p:spPr bwMode="auto">
          <a:xfrm>
            <a:off x="418642"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Stores in UTC</a:t>
            </a:r>
          </a:p>
        </p:txBody>
      </p:sp>
      <p:cxnSp>
        <p:nvCxnSpPr>
          <p:cNvPr id="7" name="Straight Connector 6">
            <a:extLst>
              <a:ext uri="{FF2B5EF4-FFF2-40B4-BE49-F238E27FC236}">
                <a16:creationId xmlns:a16="http://schemas.microsoft.com/office/drawing/2014/main" id="{2F12D47F-BC58-4EB1-87E4-F8C97952AC5A}"/>
              </a:ext>
              <a:ext uri="{C183D7F6-B498-43B3-948B-1728B52AA6E4}">
                <adec:decorative xmlns:adec="http://schemas.microsoft.com/office/drawing/2017/decorative" val="1"/>
              </a:ext>
            </a:extLst>
          </p:cNvPr>
          <p:cNvCxnSpPr>
            <a:cxnSpLocks/>
          </p:cNvCxnSpPr>
          <p:nvPr/>
        </p:nvCxnSpPr>
        <p:spPr>
          <a:xfrm>
            <a:off x="418642" y="2779922"/>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EDC8995-EAD6-4398-9597-310916888652}"/>
              </a:ext>
            </a:extLst>
          </p:cNvPr>
          <p:cNvSpPr/>
          <p:nvPr/>
        </p:nvSpPr>
        <p:spPr bwMode="auto">
          <a:xfrm>
            <a:off x="418642" y="2895307"/>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Converts to user’s local time zone for display</a:t>
            </a:r>
          </a:p>
        </p:txBody>
      </p:sp>
      <p:sp>
        <p:nvSpPr>
          <p:cNvPr id="5" name="Freeform: Shape 4">
            <a:extLst>
              <a:ext uri="{FF2B5EF4-FFF2-40B4-BE49-F238E27FC236}">
                <a16:creationId xmlns:a16="http://schemas.microsoft.com/office/drawing/2014/main" id="{58AD1838-2E6B-4E68-B5DF-98A423CFEBEC}"/>
              </a:ext>
            </a:extLst>
          </p:cNvPr>
          <p:cNvSpPr/>
          <p:nvPr/>
        </p:nvSpPr>
        <p:spPr>
          <a:xfrm>
            <a:off x="4276395"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AU" sz="2000">
                <a:solidFill>
                  <a:schemeClr val="bg1"/>
                </a:solidFill>
                <a:latin typeface="+mj-lt"/>
              </a:rPr>
              <a:t>Date only</a:t>
            </a:r>
          </a:p>
        </p:txBody>
      </p:sp>
      <p:sp>
        <p:nvSpPr>
          <p:cNvPr id="16" name="Rectangle 15">
            <a:extLst>
              <a:ext uri="{FF2B5EF4-FFF2-40B4-BE49-F238E27FC236}">
                <a16:creationId xmlns:a16="http://schemas.microsoft.com/office/drawing/2014/main" id="{03844F16-B3A2-4E1A-B223-0319FE7C5B55}"/>
              </a:ext>
            </a:extLst>
          </p:cNvPr>
          <p:cNvSpPr/>
          <p:nvPr/>
        </p:nvSpPr>
        <p:spPr bwMode="auto">
          <a:xfrm>
            <a:off x="4265966"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Date Only</a:t>
            </a:r>
          </a:p>
        </p:txBody>
      </p:sp>
      <p:cxnSp>
        <p:nvCxnSpPr>
          <p:cNvPr id="17" name="Straight Connector 16">
            <a:extLst>
              <a:ext uri="{FF2B5EF4-FFF2-40B4-BE49-F238E27FC236}">
                <a16:creationId xmlns:a16="http://schemas.microsoft.com/office/drawing/2014/main" id="{D9631D75-4D87-412B-A2A9-32FE29973B28}"/>
              </a:ext>
              <a:ext uri="{C183D7F6-B498-43B3-948B-1728B52AA6E4}">
                <adec:decorative xmlns:adec="http://schemas.microsoft.com/office/drawing/2017/decorative" val="1"/>
              </a:ext>
            </a:extLst>
          </p:cNvPr>
          <p:cNvCxnSpPr>
            <a:cxnSpLocks/>
          </p:cNvCxnSpPr>
          <p:nvPr/>
        </p:nvCxnSpPr>
        <p:spPr>
          <a:xfrm>
            <a:off x="4265966" y="2779922"/>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243AFE2-03BA-416C-9412-4A5AC4C16CC9}"/>
              </a:ext>
            </a:extLst>
          </p:cNvPr>
          <p:cNvSpPr/>
          <p:nvPr/>
        </p:nvSpPr>
        <p:spPr bwMode="auto">
          <a:xfrm>
            <a:off x="4265966" y="2895307"/>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Time is always 12:00am</a:t>
            </a:r>
          </a:p>
        </p:txBody>
      </p:sp>
      <p:cxnSp>
        <p:nvCxnSpPr>
          <p:cNvPr id="19" name="Straight Connector 18">
            <a:extLst>
              <a:ext uri="{FF2B5EF4-FFF2-40B4-BE49-F238E27FC236}">
                <a16:creationId xmlns:a16="http://schemas.microsoft.com/office/drawing/2014/main" id="{89578B38-6A36-41EE-83D7-BA0F7C9D69FF}"/>
              </a:ext>
              <a:ext uri="{C183D7F6-B498-43B3-948B-1728B52AA6E4}">
                <adec:decorative xmlns:adec="http://schemas.microsoft.com/office/drawing/2017/decorative" val="1"/>
              </a:ext>
            </a:extLst>
          </p:cNvPr>
          <p:cNvCxnSpPr>
            <a:cxnSpLocks/>
          </p:cNvCxnSpPr>
          <p:nvPr/>
        </p:nvCxnSpPr>
        <p:spPr>
          <a:xfrm>
            <a:off x="4265966" y="3697935"/>
            <a:ext cx="365186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D032D39-9BE8-4E62-AD83-5AE1AB9B29D5}"/>
              </a:ext>
            </a:extLst>
          </p:cNvPr>
          <p:cNvSpPr/>
          <p:nvPr/>
        </p:nvSpPr>
        <p:spPr bwMode="auto">
          <a:xfrm>
            <a:off x="4265966" y="3813319"/>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No time zone conversion</a:t>
            </a:r>
          </a:p>
        </p:txBody>
      </p:sp>
      <p:sp>
        <p:nvSpPr>
          <p:cNvPr id="54" name="Freeform: Shape 53">
            <a:extLst>
              <a:ext uri="{FF2B5EF4-FFF2-40B4-BE49-F238E27FC236}">
                <a16:creationId xmlns:a16="http://schemas.microsoft.com/office/drawing/2014/main" id="{E00A376C-2B75-489B-A835-F3A17FC183F1}"/>
              </a:ext>
            </a:extLst>
          </p:cNvPr>
          <p:cNvSpPr/>
          <p:nvPr/>
        </p:nvSpPr>
        <p:spPr>
          <a:xfrm>
            <a:off x="8108771" y="1468987"/>
            <a:ext cx="3651139"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defTabSz="844550">
              <a:spcBef>
                <a:spcPct val="0"/>
              </a:spcBef>
              <a:spcAft>
                <a:spcPct val="35000"/>
              </a:spcAft>
            </a:pPr>
            <a:r>
              <a:rPr lang="en-AU" sz="2000">
                <a:solidFill>
                  <a:schemeClr val="bg1"/>
                </a:solidFill>
                <a:latin typeface="+mj-lt"/>
              </a:rPr>
              <a:t>Time zone Independent</a:t>
            </a:r>
          </a:p>
        </p:txBody>
      </p:sp>
      <p:sp>
        <p:nvSpPr>
          <p:cNvPr id="55" name="Rectangle 54">
            <a:extLst>
              <a:ext uri="{FF2B5EF4-FFF2-40B4-BE49-F238E27FC236}">
                <a16:creationId xmlns:a16="http://schemas.microsoft.com/office/drawing/2014/main" id="{4CABDD27-6706-4C26-93E8-4753A932161B}"/>
              </a:ext>
            </a:extLst>
          </p:cNvPr>
          <p:cNvSpPr/>
          <p:nvPr/>
        </p:nvSpPr>
        <p:spPr bwMode="auto">
          <a:xfrm>
            <a:off x="8098342" y="1977294"/>
            <a:ext cx="3651861" cy="687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0" i="0" u="none" strike="noStrike" baseline="0">
                <a:solidFill>
                  <a:schemeClr val="tx1"/>
                </a:solidFill>
              </a:rPr>
              <a:t>No time zone conversion</a:t>
            </a:r>
          </a:p>
        </p:txBody>
      </p:sp>
    </p:spTree>
    <p:extLst>
      <p:ext uri="{BB962C8B-B14F-4D97-AF65-F5344CB8AC3E}">
        <p14:creationId xmlns:p14="http://schemas.microsoft.com/office/powerpoint/2010/main" val="8634456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440494"/>
            <a:ext cx="11341268" cy="680196"/>
          </a:xfrm>
        </p:spPr>
        <p:txBody>
          <a:bodyPr>
            <a:noAutofit/>
          </a:bodyPr>
          <a:lstStyle/>
          <a:p>
            <a:pPr>
              <a:lnSpc>
                <a:spcPct val="100000"/>
              </a:lnSpc>
            </a:pPr>
            <a:r>
              <a:rPr lang="en-US" dirty="0"/>
              <a:t>Calculated vs. Rollup</a:t>
            </a:r>
          </a:p>
        </p:txBody>
      </p:sp>
      <p:sp>
        <p:nvSpPr>
          <p:cNvPr id="5" name="Freeform: Shape 4">
            <a:extLst>
              <a:ext uri="{FF2B5EF4-FFF2-40B4-BE49-F238E27FC236}">
                <a16:creationId xmlns:a16="http://schemas.microsoft.com/office/drawing/2014/main" id="{43760F4E-680B-435C-8BDD-38285D6E4FA1}"/>
              </a:ext>
            </a:extLst>
          </p:cNvPr>
          <p:cNvSpPr/>
          <p:nvPr/>
        </p:nvSpPr>
        <p:spPr>
          <a:xfrm>
            <a:off x="418642" y="1468987"/>
            <a:ext cx="5568307"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kern="1200">
                <a:solidFill>
                  <a:schemeClr val="bg1"/>
                </a:solidFill>
                <a:latin typeface="+mj-lt"/>
              </a:rPr>
              <a:t>Calculated</a:t>
            </a:r>
          </a:p>
        </p:txBody>
      </p:sp>
      <p:sp>
        <p:nvSpPr>
          <p:cNvPr id="12" name="Rectangle 11">
            <a:extLst>
              <a:ext uri="{FF2B5EF4-FFF2-40B4-BE49-F238E27FC236}">
                <a16:creationId xmlns:a16="http://schemas.microsoft.com/office/drawing/2014/main" id="{BE423995-4C7D-4D1F-BF6C-35EC0AE0D86D}"/>
              </a:ext>
            </a:extLst>
          </p:cNvPr>
          <p:cNvSpPr/>
          <p:nvPr/>
        </p:nvSpPr>
        <p:spPr bwMode="auto">
          <a:xfrm>
            <a:off x="418642" y="1977294"/>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Calculated on retrieve of row</a:t>
            </a:r>
          </a:p>
        </p:txBody>
      </p:sp>
      <p:cxnSp>
        <p:nvCxnSpPr>
          <p:cNvPr id="13" name="Straight Connector 12">
            <a:extLst>
              <a:ext uri="{FF2B5EF4-FFF2-40B4-BE49-F238E27FC236}">
                <a16:creationId xmlns:a16="http://schemas.microsoft.com/office/drawing/2014/main" id="{3B9067FF-5DB6-4D59-B06A-0B98D11EBB3D}"/>
              </a:ext>
              <a:ext uri="{C183D7F6-B498-43B3-948B-1728B52AA6E4}">
                <adec:decorative xmlns:adec="http://schemas.microsoft.com/office/drawing/2017/decorative" val="1"/>
              </a:ext>
            </a:extLst>
          </p:cNvPr>
          <p:cNvCxnSpPr>
            <a:cxnSpLocks/>
          </p:cNvCxnSpPr>
          <p:nvPr/>
        </p:nvCxnSpPr>
        <p:spPr>
          <a:xfrm>
            <a:off x="418642" y="2551919"/>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381627A-789B-4227-8C99-3F11E38144DA}"/>
              </a:ext>
            </a:extLst>
          </p:cNvPr>
          <p:cNvSpPr/>
          <p:nvPr/>
        </p:nvSpPr>
        <p:spPr bwMode="auto">
          <a:xfrm>
            <a:off x="418642" y="2634526"/>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Read only column</a:t>
            </a:r>
          </a:p>
        </p:txBody>
      </p:sp>
      <p:cxnSp>
        <p:nvCxnSpPr>
          <p:cNvPr id="15" name="Straight Connector 14">
            <a:extLst>
              <a:ext uri="{FF2B5EF4-FFF2-40B4-BE49-F238E27FC236}">
                <a16:creationId xmlns:a16="http://schemas.microsoft.com/office/drawing/2014/main" id="{01D632C2-DC43-4A31-B311-868450D82F76}"/>
              </a:ext>
              <a:ext uri="{C183D7F6-B498-43B3-948B-1728B52AA6E4}">
                <adec:decorative xmlns:adec="http://schemas.microsoft.com/office/drawing/2017/decorative" val="1"/>
              </a:ext>
            </a:extLst>
          </p:cNvPr>
          <p:cNvCxnSpPr>
            <a:cxnSpLocks/>
          </p:cNvCxnSpPr>
          <p:nvPr/>
        </p:nvCxnSpPr>
        <p:spPr>
          <a:xfrm>
            <a:off x="418642" y="3209151"/>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D8E2058-978D-4C62-89BB-738DA8BC16BB}"/>
              </a:ext>
            </a:extLst>
          </p:cNvPr>
          <p:cNvSpPr/>
          <p:nvPr/>
        </p:nvSpPr>
        <p:spPr bwMode="auto">
          <a:xfrm>
            <a:off x="418642" y="3291758"/>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Row columns and parent columns </a:t>
            </a:r>
            <a:endParaRPr lang="en-US" sz="1600" dirty="0">
              <a:solidFill>
                <a:schemeClr val="tx1"/>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D8291CCC-C8A5-463D-8F0E-9E7DFDEF8403}"/>
              </a:ext>
              <a:ext uri="{C183D7F6-B498-43B3-948B-1728B52AA6E4}">
                <adec:decorative xmlns:adec="http://schemas.microsoft.com/office/drawing/2017/decorative" val="1"/>
              </a:ext>
            </a:extLst>
          </p:cNvPr>
          <p:cNvCxnSpPr>
            <a:cxnSpLocks/>
          </p:cNvCxnSpPr>
          <p:nvPr/>
        </p:nvCxnSpPr>
        <p:spPr>
          <a:xfrm>
            <a:off x="418642" y="3866383"/>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A92653E-FB28-4D06-8638-EEC9F3E30354}"/>
              </a:ext>
            </a:extLst>
          </p:cNvPr>
          <p:cNvSpPr/>
          <p:nvPr/>
        </p:nvSpPr>
        <p:spPr bwMode="auto">
          <a:xfrm>
            <a:off x="418642" y="3948990"/>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include rollup columns in calculation</a:t>
            </a:r>
          </a:p>
        </p:txBody>
      </p:sp>
      <p:cxnSp>
        <p:nvCxnSpPr>
          <p:cNvPr id="25" name="Straight Connector 24">
            <a:extLst>
              <a:ext uri="{FF2B5EF4-FFF2-40B4-BE49-F238E27FC236}">
                <a16:creationId xmlns:a16="http://schemas.microsoft.com/office/drawing/2014/main" id="{E426ACBE-3FD2-4E16-BCA6-2CFF4DD9965E}"/>
              </a:ext>
              <a:ext uri="{C183D7F6-B498-43B3-948B-1728B52AA6E4}">
                <adec:decorative xmlns:adec="http://schemas.microsoft.com/office/drawing/2017/decorative" val="1"/>
              </a:ext>
            </a:extLst>
          </p:cNvPr>
          <p:cNvCxnSpPr>
            <a:cxnSpLocks/>
          </p:cNvCxnSpPr>
          <p:nvPr/>
        </p:nvCxnSpPr>
        <p:spPr>
          <a:xfrm>
            <a:off x="418642" y="4523615"/>
            <a:ext cx="556940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7656224-FF0B-4BB1-8184-8D82CB8E8D04}"/>
              </a:ext>
            </a:extLst>
          </p:cNvPr>
          <p:cNvSpPr/>
          <p:nvPr/>
        </p:nvSpPr>
        <p:spPr bwMode="auto">
          <a:xfrm>
            <a:off x="418642" y="4606222"/>
            <a:ext cx="556940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No OOB calculated columns</a:t>
            </a:r>
          </a:p>
        </p:txBody>
      </p:sp>
      <p:sp>
        <p:nvSpPr>
          <p:cNvPr id="7" name="Freeform: Shape 6">
            <a:extLst>
              <a:ext uri="{FF2B5EF4-FFF2-40B4-BE49-F238E27FC236}">
                <a16:creationId xmlns:a16="http://schemas.microsoft.com/office/drawing/2014/main" id="{F5E356B1-8D03-4667-AD6D-E9C5EFE7A33C}"/>
              </a:ext>
            </a:extLst>
          </p:cNvPr>
          <p:cNvSpPr/>
          <p:nvPr/>
        </p:nvSpPr>
        <p:spPr>
          <a:xfrm>
            <a:off x="6193382" y="1468987"/>
            <a:ext cx="5578415" cy="474113"/>
          </a:xfrm>
          <a:custGeom>
            <a:avLst/>
            <a:gdLst>
              <a:gd name="connsiteX0" fmla="*/ 0 w 2520688"/>
              <a:gd name="connsiteY0" fmla="*/ 0 h 547200"/>
              <a:gd name="connsiteX1" fmla="*/ 2520688 w 2520688"/>
              <a:gd name="connsiteY1" fmla="*/ 0 h 547200"/>
              <a:gd name="connsiteX2" fmla="*/ 2520688 w 2520688"/>
              <a:gd name="connsiteY2" fmla="*/ 547200 h 547200"/>
              <a:gd name="connsiteX3" fmla="*/ 0 w 2520688"/>
              <a:gd name="connsiteY3" fmla="*/ 547200 h 547200"/>
              <a:gd name="connsiteX4" fmla="*/ 0 w 2520688"/>
              <a:gd name="connsiteY4" fmla="*/ 0 h 54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688" h="547200">
                <a:moveTo>
                  <a:pt x="0" y="0"/>
                </a:moveTo>
                <a:lnTo>
                  <a:pt x="2520688" y="0"/>
                </a:lnTo>
                <a:lnTo>
                  <a:pt x="2520688" y="547200"/>
                </a:lnTo>
                <a:lnTo>
                  <a:pt x="0" y="547200"/>
                </a:lnTo>
                <a:lnTo>
                  <a:pt x="0" y="0"/>
                </a:lnTo>
                <a:close/>
              </a:path>
            </a:pathLst>
          </a:custGeom>
          <a:solidFill>
            <a:srgbClr val="243A5E"/>
          </a:solidFill>
          <a:ln w="19050">
            <a:noFill/>
          </a:ln>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5128" tIns="77216" rIns="135128" bIns="77216" numCol="1" spcCol="1270" anchor="ctr" anchorCtr="0">
            <a:noAutofit/>
          </a:bodyPr>
          <a:lstStyle/>
          <a:p>
            <a:pPr marL="0" lvl="0" indent="0" defTabSz="844550">
              <a:spcBef>
                <a:spcPct val="0"/>
              </a:spcBef>
              <a:spcAft>
                <a:spcPct val="35000"/>
              </a:spcAft>
              <a:buNone/>
            </a:pPr>
            <a:r>
              <a:rPr lang="en-AU" sz="2000" kern="1200">
                <a:solidFill>
                  <a:schemeClr val="bg1"/>
                </a:solidFill>
                <a:latin typeface="+mj-lt"/>
              </a:rPr>
              <a:t>Rollup</a:t>
            </a:r>
          </a:p>
        </p:txBody>
      </p:sp>
      <p:sp>
        <p:nvSpPr>
          <p:cNvPr id="32" name="Rectangle 31">
            <a:extLst>
              <a:ext uri="{FF2B5EF4-FFF2-40B4-BE49-F238E27FC236}">
                <a16:creationId xmlns:a16="http://schemas.microsoft.com/office/drawing/2014/main" id="{858DDF05-B661-4F76-ABD9-18C60730CD88}"/>
              </a:ext>
            </a:extLst>
          </p:cNvPr>
          <p:cNvSpPr/>
          <p:nvPr/>
        </p:nvSpPr>
        <p:spPr bwMode="auto">
          <a:xfrm>
            <a:off x="6193382" y="1977294"/>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Value stored on row, scheduled update/on-demand</a:t>
            </a:r>
          </a:p>
        </p:txBody>
      </p:sp>
      <p:cxnSp>
        <p:nvCxnSpPr>
          <p:cNvPr id="33" name="Straight Connector 32">
            <a:extLst>
              <a:ext uri="{FF2B5EF4-FFF2-40B4-BE49-F238E27FC236}">
                <a16:creationId xmlns:a16="http://schemas.microsoft.com/office/drawing/2014/main" id="{403D473A-4B67-4549-9ABD-6AADC45C5BEF}"/>
              </a:ext>
              <a:ext uri="{C183D7F6-B498-43B3-948B-1728B52AA6E4}">
                <adec:decorative xmlns:adec="http://schemas.microsoft.com/office/drawing/2017/decorative" val="1"/>
              </a:ext>
            </a:extLst>
          </p:cNvPr>
          <p:cNvCxnSpPr>
            <a:cxnSpLocks/>
          </p:cNvCxnSpPr>
          <p:nvPr/>
        </p:nvCxnSpPr>
        <p:spPr>
          <a:xfrm>
            <a:off x="6193382" y="2551919"/>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B03CA61-DA87-4F07-947D-C7483846A9C8}"/>
              </a:ext>
            </a:extLst>
          </p:cNvPr>
          <p:cNvSpPr/>
          <p:nvPr/>
        </p:nvSpPr>
        <p:spPr bwMode="auto">
          <a:xfrm>
            <a:off x="6193382" y="2634526"/>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Read only column</a:t>
            </a:r>
          </a:p>
        </p:txBody>
      </p:sp>
      <p:cxnSp>
        <p:nvCxnSpPr>
          <p:cNvPr id="35" name="Straight Connector 34">
            <a:extLst>
              <a:ext uri="{FF2B5EF4-FFF2-40B4-BE49-F238E27FC236}">
                <a16:creationId xmlns:a16="http://schemas.microsoft.com/office/drawing/2014/main" id="{F641E601-B766-4DAF-8D3A-AC5FC5B64B07}"/>
              </a:ext>
              <a:ext uri="{C183D7F6-B498-43B3-948B-1728B52AA6E4}">
                <adec:decorative xmlns:adec="http://schemas.microsoft.com/office/drawing/2017/decorative" val="1"/>
              </a:ext>
            </a:extLst>
          </p:cNvPr>
          <p:cNvCxnSpPr>
            <a:cxnSpLocks/>
          </p:cNvCxnSpPr>
          <p:nvPr/>
        </p:nvCxnSpPr>
        <p:spPr>
          <a:xfrm>
            <a:off x="6193382" y="3209151"/>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72F8672-C5F4-4149-B298-81FE08E743E7}"/>
              </a:ext>
            </a:extLst>
          </p:cNvPr>
          <p:cNvSpPr/>
          <p:nvPr/>
        </p:nvSpPr>
        <p:spPr bwMode="auto">
          <a:xfrm>
            <a:off x="6193382" y="3291758"/>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1:N only, columns on child rows </a:t>
            </a:r>
            <a:endParaRPr lang="en-US" sz="1600" dirty="0">
              <a:solidFill>
                <a:schemeClr val="tx1"/>
              </a:soli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CD38DA27-F621-4283-AC1E-A91E9B86AFBD}"/>
              </a:ext>
              <a:ext uri="{C183D7F6-B498-43B3-948B-1728B52AA6E4}">
                <adec:decorative xmlns:adec="http://schemas.microsoft.com/office/drawing/2017/decorative" val="1"/>
              </a:ext>
            </a:extLst>
          </p:cNvPr>
          <p:cNvCxnSpPr>
            <a:cxnSpLocks/>
          </p:cNvCxnSpPr>
          <p:nvPr/>
        </p:nvCxnSpPr>
        <p:spPr>
          <a:xfrm>
            <a:off x="6193382" y="3866383"/>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FC0A78A-5E28-4FEA-96C9-B562162AE4AA}"/>
              </a:ext>
            </a:extLst>
          </p:cNvPr>
          <p:cNvSpPr/>
          <p:nvPr/>
        </p:nvSpPr>
        <p:spPr bwMode="auto">
          <a:xfrm>
            <a:off x="6193382" y="3948990"/>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rollup calculated columns</a:t>
            </a:r>
          </a:p>
        </p:txBody>
      </p:sp>
      <p:cxnSp>
        <p:nvCxnSpPr>
          <p:cNvPr id="39" name="Straight Connector 38">
            <a:extLst>
              <a:ext uri="{FF2B5EF4-FFF2-40B4-BE49-F238E27FC236}">
                <a16:creationId xmlns:a16="http://schemas.microsoft.com/office/drawing/2014/main" id="{8DDF312E-15B4-420F-869A-24E450439F92}"/>
              </a:ext>
              <a:ext uri="{C183D7F6-B498-43B3-948B-1728B52AA6E4}">
                <adec:decorative xmlns:adec="http://schemas.microsoft.com/office/drawing/2017/decorative" val="1"/>
              </a:ext>
            </a:extLst>
          </p:cNvPr>
          <p:cNvCxnSpPr>
            <a:cxnSpLocks/>
          </p:cNvCxnSpPr>
          <p:nvPr/>
        </p:nvCxnSpPr>
        <p:spPr>
          <a:xfrm>
            <a:off x="6193382" y="4523615"/>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79DFDD1-E403-4D46-BA3E-D387D2F9428F}"/>
              </a:ext>
            </a:extLst>
          </p:cNvPr>
          <p:cNvSpPr/>
          <p:nvPr/>
        </p:nvSpPr>
        <p:spPr bwMode="auto">
          <a:xfrm>
            <a:off x="6193382" y="4606222"/>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use hierarchy of related rows</a:t>
            </a:r>
          </a:p>
        </p:txBody>
      </p:sp>
      <p:cxnSp>
        <p:nvCxnSpPr>
          <p:cNvPr id="41" name="Straight Connector 40">
            <a:extLst>
              <a:ext uri="{FF2B5EF4-FFF2-40B4-BE49-F238E27FC236}">
                <a16:creationId xmlns:a16="http://schemas.microsoft.com/office/drawing/2014/main" id="{60AF92AE-F476-4DF0-93B4-8565F2C0C19F}"/>
              </a:ext>
              <a:ext uri="{C183D7F6-B498-43B3-948B-1728B52AA6E4}">
                <adec:decorative xmlns:adec="http://schemas.microsoft.com/office/drawing/2017/decorative" val="1"/>
              </a:ext>
            </a:extLst>
          </p:cNvPr>
          <p:cNvCxnSpPr>
            <a:cxnSpLocks/>
          </p:cNvCxnSpPr>
          <p:nvPr/>
        </p:nvCxnSpPr>
        <p:spPr>
          <a:xfrm>
            <a:off x="6193382" y="5180847"/>
            <a:ext cx="557951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8E70CD2-0355-439A-ACF4-38C3937D58AE}"/>
              </a:ext>
            </a:extLst>
          </p:cNvPr>
          <p:cNvSpPr/>
          <p:nvPr/>
        </p:nvSpPr>
        <p:spPr bwMode="auto">
          <a:xfrm>
            <a:off x="6193382" y="5263454"/>
            <a:ext cx="5579518" cy="49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b="0" i="0" u="none" strike="noStrike" baseline="0" dirty="0">
                <a:solidFill>
                  <a:schemeClr val="tx1"/>
                </a:solidFill>
              </a:rPr>
              <a:t>Can filter across related tables</a:t>
            </a:r>
          </a:p>
        </p:txBody>
      </p:sp>
    </p:spTree>
    <p:extLst>
      <p:ext uri="{BB962C8B-B14F-4D97-AF65-F5344CB8AC3E}">
        <p14:creationId xmlns:p14="http://schemas.microsoft.com/office/powerpoint/2010/main" val="3661897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Restrictions that apply to columns in a table</a:t>
            </a:r>
          </a:p>
        </p:txBody>
      </p:sp>
      <p:sp>
        <p:nvSpPr>
          <p:cNvPr id="4" name="Text Placeholder 3">
            <a:extLst>
              <a:ext uri="{FF2B5EF4-FFF2-40B4-BE49-F238E27FC236}">
                <a16:creationId xmlns:a16="http://schemas.microsoft.com/office/drawing/2014/main" id="{E1C19A2D-35DC-4F0C-BBAF-6BFC489BB046}"/>
              </a:ext>
            </a:extLst>
          </p:cNvPr>
          <p:cNvSpPr>
            <a:spLocks noGrp="1"/>
          </p:cNvSpPr>
          <p:nvPr>
            <p:ph type="body" sz="quarter" idx="18"/>
          </p:nvPr>
        </p:nvSpPr>
        <p:spPr>
          <a:xfrm>
            <a:off x="432088" y="1168400"/>
            <a:ext cx="11341267" cy="615553"/>
          </a:xfrm>
        </p:spPr>
        <p:txBody>
          <a:bodyPr/>
          <a:lstStyle/>
          <a:p>
            <a:r>
              <a:rPr lang="en-US" dirty="0"/>
              <a:t>As a rule, you should have less than a few hundred columns in a table:</a:t>
            </a:r>
          </a:p>
          <a:p>
            <a:endParaRPr lang="en-IN" dirty="0"/>
          </a:p>
        </p:txBody>
      </p:sp>
      <p:pic>
        <p:nvPicPr>
          <p:cNvPr id="47" name="Picture 46" descr="Icon of a contact card">
            <a:extLst>
              <a:ext uri="{FF2B5EF4-FFF2-40B4-BE49-F238E27FC236}">
                <a16:creationId xmlns:a16="http://schemas.microsoft.com/office/drawing/2014/main" id="{A36CF2BA-31DF-4DEE-B3B6-88BFC53F0191}"/>
              </a:ext>
            </a:extLst>
          </p:cNvPr>
          <p:cNvPicPr>
            <a:picLocks noChangeAspect="1"/>
          </p:cNvPicPr>
          <p:nvPr/>
        </p:nvPicPr>
        <p:blipFill>
          <a:blip r:embed="rId3"/>
          <a:stretch>
            <a:fillRect/>
          </a:stretch>
        </p:blipFill>
        <p:spPr>
          <a:xfrm>
            <a:off x="418642" y="1772633"/>
            <a:ext cx="777240" cy="777240"/>
          </a:xfrm>
          <a:prstGeom prst="rect">
            <a:avLst/>
          </a:prstGeom>
        </p:spPr>
      </p:pic>
      <p:sp>
        <p:nvSpPr>
          <p:cNvPr id="20" name="Text Placeholder 19">
            <a:extLst>
              <a:ext uri="{FF2B5EF4-FFF2-40B4-BE49-F238E27FC236}">
                <a16:creationId xmlns:a16="http://schemas.microsoft.com/office/drawing/2014/main" id="{5BD5B9E3-0D94-4733-B05A-1897CA66D415}"/>
              </a:ext>
            </a:extLst>
          </p:cNvPr>
          <p:cNvSpPr>
            <a:spLocks noGrp="1"/>
          </p:cNvSpPr>
          <p:nvPr>
            <p:ph type="body" sz="quarter" idx="11"/>
          </p:nvPr>
        </p:nvSpPr>
        <p:spPr>
          <a:xfrm>
            <a:off x="1389459" y="1700730"/>
            <a:ext cx="10383899" cy="923330"/>
          </a:xfrm>
        </p:spPr>
        <p:txBody>
          <a:bodyPr>
            <a:noAutofit/>
          </a:bodyPr>
          <a:lstStyle/>
          <a:p>
            <a:pPr>
              <a:lnSpc>
                <a:spcPct val="100000"/>
              </a:lnSpc>
              <a:spcBef>
                <a:spcPts val="0"/>
              </a:spcBef>
              <a:spcAft>
                <a:spcPts val="500"/>
              </a:spcAft>
            </a:pPr>
            <a:r>
              <a:rPr lang="en-US" sz="1800" dirty="0">
                <a:latin typeface="+mj-lt"/>
              </a:rPr>
              <a:t>Rollup columns: </a:t>
            </a:r>
          </a:p>
          <a:p>
            <a:pPr>
              <a:lnSpc>
                <a:spcPct val="100000"/>
              </a:lnSpc>
              <a:spcBef>
                <a:spcPts val="0"/>
              </a:spcBef>
              <a:spcAft>
                <a:spcPts val="200"/>
              </a:spcAft>
            </a:pPr>
            <a:r>
              <a:rPr lang="en-US" sz="1600" dirty="0"/>
              <a:t>Max of 100 for each organization </a:t>
            </a:r>
          </a:p>
          <a:p>
            <a:pPr>
              <a:lnSpc>
                <a:spcPct val="100000"/>
              </a:lnSpc>
              <a:spcBef>
                <a:spcPts val="0"/>
              </a:spcBef>
              <a:spcAft>
                <a:spcPts val="200"/>
              </a:spcAft>
            </a:pPr>
            <a:r>
              <a:rPr lang="en-US" sz="1600" dirty="0"/>
              <a:t>Max of 10 for each table</a:t>
            </a:r>
          </a:p>
        </p:txBody>
      </p:sp>
      <p:pic>
        <p:nvPicPr>
          <p:cNvPr id="49" name="Picture 48" descr="Icon of an address book or directory">
            <a:extLst>
              <a:ext uri="{FF2B5EF4-FFF2-40B4-BE49-F238E27FC236}">
                <a16:creationId xmlns:a16="http://schemas.microsoft.com/office/drawing/2014/main" id="{D8A11117-038B-4C1A-83B3-B0EB717AAFC1}"/>
              </a:ext>
            </a:extLst>
          </p:cNvPr>
          <p:cNvPicPr>
            <a:picLocks noChangeAspect="1"/>
          </p:cNvPicPr>
          <p:nvPr/>
        </p:nvPicPr>
        <p:blipFill>
          <a:blip r:embed="rId4"/>
          <a:stretch>
            <a:fillRect/>
          </a:stretch>
        </p:blipFill>
        <p:spPr>
          <a:xfrm>
            <a:off x="418642" y="2848613"/>
            <a:ext cx="777240" cy="777240"/>
          </a:xfrm>
          <a:prstGeom prst="rect">
            <a:avLst/>
          </a:prstGeom>
        </p:spPr>
      </p:pic>
      <p:sp>
        <p:nvSpPr>
          <p:cNvPr id="21" name="Text Placeholder 20">
            <a:extLst>
              <a:ext uri="{FF2B5EF4-FFF2-40B4-BE49-F238E27FC236}">
                <a16:creationId xmlns:a16="http://schemas.microsoft.com/office/drawing/2014/main" id="{2F1473FB-C405-4B6C-95E2-35791D0ED21C}"/>
              </a:ext>
            </a:extLst>
          </p:cNvPr>
          <p:cNvSpPr>
            <a:spLocks noGrp="1"/>
          </p:cNvSpPr>
          <p:nvPr>
            <p:ph type="body" sz="quarter" idx="15"/>
          </p:nvPr>
        </p:nvSpPr>
        <p:spPr>
          <a:xfrm>
            <a:off x="1389459" y="2948693"/>
            <a:ext cx="10383899" cy="577081"/>
          </a:xfrm>
        </p:spPr>
        <p:txBody>
          <a:bodyPr>
            <a:noAutofit/>
          </a:bodyPr>
          <a:lstStyle/>
          <a:p>
            <a:pPr lvl="0">
              <a:lnSpc>
                <a:spcPct val="100000"/>
              </a:lnSpc>
              <a:spcBef>
                <a:spcPts val="0"/>
              </a:spcBef>
              <a:spcAft>
                <a:spcPts val="500"/>
              </a:spcAft>
            </a:pPr>
            <a:r>
              <a:rPr lang="en-US" sz="1800" noProof="0" dirty="0">
                <a:latin typeface="+mj-lt"/>
              </a:rPr>
              <a:t>Primary Name column:</a:t>
            </a:r>
          </a:p>
          <a:p>
            <a:pPr lvl="0">
              <a:lnSpc>
                <a:spcPct val="100000"/>
              </a:lnSpc>
              <a:spcBef>
                <a:spcPts val="0"/>
              </a:spcBef>
            </a:pPr>
            <a:r>
              <a:rPr lang="en-US" sz="1800" noProof="0" dirty="0"/>
              <a:t>You can only have one primary column for each custom table</a:t>
            </a:r>
          </a:p>
        </p:txBody>
      </p:sp>
      <p:pic>
        <p:nvPicPr>
          <p:cNvPr id="51" name="Picture 50" descr="Icon of two documents stacked together with writing on them">
            <a:extLst>
              <a:ext uri="{FF2B5EF4-FFF2-40B4-BE49-F238E27FC236}">
                <a16:creationId xmlns:a16="http://schemas.microsoft.com/office/drawing/2014/main" id="{43981583-89E2-46BC-ADCA-6D5F01BA738E}"/>
              </a:ext>
            </a:extLst>
          </p:cNvPr>
          <p:cNvPicPr>
            <a:picLocks noChangeAspect="1"/>
          </p:cNvPicPr>
          <p:nvPr/>
        </p:nvPicPr>
        <p:blipFill>
          <a:blip r:embed="rId5"/>
          <a:stretch>
            <a:fillRect/>
          </a:stretch>
        </p:blipFill>
        <p:spPr>
          <a:xfrm>
            <a:off x="418642" y="3791397"/>
            <a:ext cx="777240" cy="777240"/>
          </a:xfrm>
          <a:prstGeom prst="rect">
            <a:avLst/>
          </a:prstGeom>
        </p:spPr>
      </p:pic>
      <p:sp>
        <p:nvSpPr>
          <p:cNvPr id="22" name="Text Placeholder 21">
            <a:extLst>
              <a:ext uri="{FF2B5EF4-FFF2-40B4-BE49-F238E27FC236}">
                <a16:creationId xmlns:a16="http://schemas.microsoft.com/office/drawing/2014/main" id="{622E7D6E-228D-4D1C-BF41-62E75DD06311}"/>
              </a:ext>
            </a:extLst>
          </p:cNvPr>
          <p:cNvSpPr>
            <a:spLocks noGrp="1"/>
          </p:cNvSpPr>
          <p:nvPr>
            <p:ph type="body" sz="quarter" idx="17"/>
          </p:nvPr>
        </p:nvSpPr>
        <p:spPr>
          <a:xfrm>
            <a:off x="1389459" y="3895421"/>
            <a:ext cx="10383899" cy="577081"/>
          </a:xfrm>
        </p:spPr>
        <p:txBody>
          <a:bodyPr>
            <a:noAutofit/>
          </a:bodyPr>
          <a:lstStyle/>
          <a:p>
            <a:pPr lvl="0">
              <a:lnSpc>
                <a:spcPct val="100000"/>
              </a:lnSpc>
              <a:spcBef>
                <a:spcPts val="0"/>
              </a:spcBef>
              <a:spcAft>
                <a:spcPts val="500"/>
              </a:spcAft>
            </a:pPr>
            <a:r>
              <a:rPr lang="en-US" sz="1800" noProof="0" dirty="0">
                <a:latin typeface="+mj-lt"/>
              </a:rPr>
              <a:t>Searchable columns:</a:t>
            </a:r>
          </a:p>
          <a:p>
            <a:pPr lvl="0">
              <a:lnSpc>
                <a:spcPct val="100000"/>
              </a:lnSpc>
              <a:spcBef>
                <a:spcPts val="0"/>
              </a:spcBef>
            </a:pPr>
            <a:r>
              <a:rPr lang="en-US" sz="1800" noProof="0" dirty="0"/>
              <a:t>You can only have five searchable columns for each table</a:t>
            </a:r>
          </a:p>
        </p:txBody>
      </p:sp>
    </p:spTree>
    <p:extLst>
      <p:ext uri="{BB962C8B-B14F-4D97-AF65-F5344CB8AC3E}">
        <p14:creationId xmlns:p14="http://schemas.microsoft.com/office/powerpoint/2010/main" val="1520967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Auto numbering</a:t>
            </a:r>
          </a:p>
        </p:txBody>
      </p:sp>
      <p:sp>
        <p:nvSpPr>
          <p:cNvPr id="4" name="Text Placeholder 3">
            <a:extLst>
              <a:ext uri="{FF2B5EF4-FFF2-40B4-BE49-F238E27FC236}">
                <a16:creationId xmlns:a16="http://schemas.microsoft.com/office/drawing/2014/main" id="{836F1285-CBB0-49C3-99E3-B7BA686F6659}"/>
              </a:ext>
            </a:extLst>
          </p:cNvPr>
          <p:cNvSpPr>
            <a:spLocks noGrp="1"/>
          </p:cNvSpPr>
          <p:nvPr>
            <p:ph type="body" sz="quarter" idx="14"/>
          </p:nvPr>
        </p:nvSpPr>
        <p:spPr>
          <a:xfrm>
            <a:off x="418644" y="1456896"/>
            <a:ext cx="5579310" cy="677108"/>
          </a:xfrm>
        </p:spPr>
        <p:txBody>
          <a:bodyPr/>
          <a:lstStyle/>
          <a:p>
            <a:r>
              <a:rPr lang="en-US" sz="2200" dirty="0"/>
              <a:t>You can create the following number columns:</a:t>
            </a:r>
          </a:p>
        </p:txBody>
      </p:sp>
      <p:sp>
        <p:nvSpPr>
          <p:cNvPr id="6" name="Text Placeholder 5">
            <a:extLst>
              <a:ext uri="{FF2B5EF4-FFF2-40B4-BE49-F238E27FC236}">
                <a16:creationId xmlns:a16="http://schemas.microsoft.com/office/drawing/2014/main" id="{C584685A-CD02-407D-BF5D-2B7172CB39A7}"/>
              </a:ext>
            </a:extLst>
          </p:cNvPr>
          <p:cNvSpPr>
            <a:spLocks noGrp="1"/>
          </p:cNvSpPr>
          <p:nvPr>
            <p:ph type="body" sz="quarter" idx="42"/>
          </p:nvPr>
        </p:nvSpPr>
        <p:spPr>
          <a:xfrm>
            <a:off x="418644" y="2361278"/>
            <a:ext cx="5579310" cy="400110"/>
          </a:xfrm>
        </p:spPr>
        <p:txBody>
          <a:bodyPr anchor="ctr"/>
          <a:lstStyle/>
          <a:p>
            <a:r>
              <a:rPr lang="en-US" sz="2000"/>
              <a:t>String prefixed number </a:t>
            </a:r>
          </a:p>
        </p:txBody>
      </p:sp>
      <p:sp>
        <p:nvSpPr>
          <p:cNvPr id="7" name="Text Placeholder 6">
            <a:extLst>
              <a:ext uri="{FF2B5EF4-FFF2-40B4-BE49-F238E27FC236}">
                <a16:creationId xmlns:a16="http://schemas.microsoft.com/office/drawing/2014/main" id="{F2FE6044-513A-43B1-A3BF-549145D555E0}"/>
              </a:ext>
            </a:extLst>
          </p:cNvPr>
          <p:cNvSpPr>
            <a:spLocks noGrp="1"/>
          </p:cNvSpPr>
          <p:nvPr>
            <p:ph type="body" sz="quarter" idx="44"/>
          </p:nvPr>
        </p:nvSpPr>
        <p:spPr>
          <a:xfrm>
            <a:off x="418644" y="3374699"/>
            <a:ext cx="5579310" cy="400110"/>
          </a:xfrm>
        </p:spPr>
        <p:txBody>
          <a:bodyPr anchor="ctr"/>
          <a:lstStyle/>
          <a:p>
            <a:r>
              <a:rPr lang="en-US" sz="2000"/>
              <a:t>Date prefixed number</a:t>
            </a:r>
          </a:p>
        </p:txBody>
      </p:sp>
      <p:sp>
        <p:nvSpPr>
          <p:cNvPr id="8" name="Text Placeholder 7">
            <a:extLst>
              <a:ext uri="{FF2B5EF4-FFF2-40B4-BE49-F238E27FC236}">
                <a16:creationId xmlns:a16="http://schemas.microsoft.com/office/drawing/2014/main" id="{A162D781-A75C-420B-B65E-19B3E778E7CA}"/>
              </a:ext>
            </a:extLst>
          </p:cNvPr>
          <p:cNvSpPr>
            <a:spLocks noGrp="1"/>
          </p:cNvSpPr>
          <p:nvPr>
            <p:ph type="body" sz="quarter" idx="45"/>
          </p:nvPr>
        </p:nvSpPr>
        <p:spPr>
          <a:xfrm>
            <a:off x="418644" y="4388120"/>
            <a:ext cx="5579310" cy="400110"/>
          </a:xfrm>
        </p:spPr>
        <p:txBody>
          <a:bodyPr anchor="ctr"/>
          <a:lstStyle/>
          <a:p>
            <a:r>
              <a:rPr lang="en-US" sz="2000"/>
              <a:t>Custom</a:t>
            </a:r>
          </a:p>
        </p:txBody>
      </p:sp>
      <p:pic>
        <p:nvPicPr>
          <p:cNvPr id="3" name="Picture 2" descr="Screenshot of table showing auto numbering">
            <a:extLst>
              <a:ext uri="{FF2B5EF4-FFF2-40B4-BE49-F238E27FC236}">
                <a16:creationId xmlns:a16="http://schemas.microsoft.com/office/drawing/2014/main" id="{ECF7532F-56C6-4522-B83C-E04BDACC5294}"/>
              </a:ext>
            </a:extLst>
          </p:cNvPr>
          <p:cNvPicPr>
            <a:picLocks noChangeAspect="1"/>
          </p:cNvPicPr>
          <p:nvPr/>
        </p:nvPicPr>
        <p:blipFill>
          <a:blip r:embed="rId3"/>
          <a:stretch>
            <a:fillRect/>
          </a:stretch>
        </p:blipFill>
        <p:spPr>
          <a:xfrm>
            <a:off x="6349679" y="2376821"/>
            <a:ext cx="5300040" cy="3120760"/>
          </a:xfrm>
          <a:prstGeom prst="rect">
            <a:avLst/>
          </a:prstGeom>
          <a:ln w="6350">
            <a:solidFill>
              <a:schemeClr val="bg1">
                <a:lumMod val="75000"/>
              </a:schemeClr>
            </a:solidFill>
          </a:ln>
        </p:spPr>
      </p:pic>
    </p:spTree>
    <p:extLst>
      <p:ext uri="{BB962C8B-B14F-4D97-AF65-F5344CB8AC3E}">
        <p14:creationId xmlns:p14="http://schemas.microsoft.com/office/powerpoint/2010/main" val="1458969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Alternate keys</a:t>
            </a:r>
          </a:p>
        </p:txBody>
      </p:sp>
      <p:sp>
        <p:nvSpPr>
          <p:cNvPr id="3" name="Content Placeholder 2"/>
          <p:cNvSpPr>
            <a:spLocks noGrp="1"/>
          </p:cNvSpPr>
          <p:nvPr>
            <p:ph type="body" sz="quarter" idx="42"/>
          </p:nvPr>
        </p:nvSpPr>
        <p:spPr/>
        <p:txBody>
          <a:bodyPr/>
          <a:lstStyle/>
          <a:p>
            <a:r>
              <a:rPr lang="en-US" sz="2000" dirty="0"/>
              <a:t>Create alternate keys containing decimal, whole number and string columns</a:t>
            </a:r>
          </a:p>
        </p:txBody>
      </p:sp>
      <p:sp>
        <p:nvSpPr>
          <p:cNvPr id="7" name="Text Placeholder 6">
            <a:extLst>
              <a:ext uri="{FF2B5EF4-FFF2-40B4-BE49-F238E27FC236}">
                <a16:creationId xmlns:a16="http://schemas.microsoft.com/office/drawing/2014/main" id="{C9C2F35A-FD26-4ED7-B2BA-CE1CA0CEA7B0}"/>
              </a:ext>
            </a:extLst>
          </p:cNvPr>
          <p:cNvSpPr>
            <a:spLocks noGrp="1"/>
          </p:cNvSpPr>
          <p:nvPr>
            <p:ph type="body" sz="quarter" idx="44"/>
          </p:nvPr>
        </p:nvSpPr>
        <p:spPr/>
        <p:txBody>
          <a:bodyPr/>
          <a:lstStyle/>
          <a:p>
            <a:r>
              <a:rPr lang="en-US" sz="2000" dirty="0"/>
              <a:t>Tables can have up to 5 alternate keys</a:t>
            </a:r>
          </a:p>
        </p:txBody>
      </p:sp>
      <p:sp>
        <p:nvSpPr>
          <p:cNvPr id="8" name="Text Placeholder 7">
            <a:extLst>
              <a:ext uri="{FF2B5EF4-FFF2-40B4-BE49-F238E27FC236}">
                <a16:creationId xmlns:a16="http://schemas.microsoft.com/office/drawing/2014/main" id="{3482E811-69B2-4389-809F-57F8661D1388}"/>
              </a:ext>
            </a:extLst>
          </p:cNvPr>
          <p:cNvSpPr>
            <a:spLocks noGrp="1"/>
          </p:cNvSpPr>
          <p:nvPr>
            <p:ph type="body" sz="quarter" idx="45"/>
          </p:nvPr>
        </p:nvSpPr>
        <p:spPr/>
        <p:txBody>
          <a:bodyPr/>
          <a:lstStyle/>
          <a:p>
            <a:r>
              <a:rPr lang="en-US" sz="2000"/>
              <a:t>Index is created behind the scenes to enforce uniqueness</a:t>
            </a:r>
          </a:p>
        </p:txBody>
      </p:sp>
      <p:sp>
        <p:nvSpPr>
          <p:cNvPr id="9" name="Text Placeholder 8">
            <a:extLst>
              <a:ext uri="{FF2B5EF4-FFF2-40B4-BE49-F238E27FC236}">
                <a16:creationId xmlns:a16="http://schemas.microsoft.com/office/drawing/2014/main" id="{A38AC01E-5C4D-4DC9-B906-186C72301B66}"/>
              </a:ext>
            </a:extLst>
          </p:cNvPr>
          <p:cNvSpPr>
            <a:spLocks noGrp="1"/>
          </p:cNvSpPr>
          <p:nvPr>
            <p:ph type="body" sz="quarter" idx="46"/>
          </p:nvPr>
        </p:nvSpPr>
        <p:spPr/>
        <p:txBody>
          <a:bodyPr/>
          <a:lstStyle/>
          <a:p>
            <a:r>
              <a:rPr lang="en-US" sz="2000"/>
              <a:t>Great for use in retrieves and updates</a:t>
            </a:r>
          </a:p>
        </p:txBody>
      </p:sp>
      <p:pic>
        <p:nvPicPr>
          <p:cNvPr id="4" name="Picture 3" descr="Screenshot showing the process to select keys">
            <a:extLst>
              <a:ext uri="{FF2B5EF4-FFF2-40B4-BE49-F238E27FC236}">
                <a16:creationId xmlns:a16="http://schemas.microsoft.com/office/drawing/2014/main" id="{0B1C06C8-E583-4078-A76C-4EB399D4C8D0}"/>
              </a:ext>
            </a:extLst>
          </p:cNvPr>
          <p:cNvPicPr>
            <a:picLocks noChangeAspect="1"/>
          </p:cNvPicPr>
          <p:nvPr/>
        </p:nvPicPr>
        <p:blipFill>
          <a:blip r:embed="rId3"/>
          <a:stretch>
            <a:fillRect/>
          </a:stretch>
        </p:blipFill>
        <p:spPr>
          <a:xfrm>
            <a:off x="6349678" y="1564130"/>
            <a:ext cx="5276667" cy="796391"/>
          </a:xfrm>
          <a:prstGeom prst="rect">
            <a:avLst/>
          </a:prstGeom>
          <a:ln>
            <a:solidFill>
              <a:schemeClr val="bg1">
                <a:lumMod val="75000"/>
              </a:schemeClr>
            </a:solidFill>
          </a:ln>
        </p:spPr>
      </p:pic>
      <p:pic>
        <p:nvPicPr>
          <p:cNvPr id="5" name="Picture 4" descr="Screenshot showing account number key  page">
            <a:extLst>
              <a:ext uri="{FF2B5EF4-FFF2-40B4-BE49-F238E27FC236}">
                <a16:creationId xmlns:a16="http://schemas.microsoft.com/office/drawing/2014/main" id="{1C198856-4C66-496B-915A-3BF780E819C5}"/>
              </a:ext>
            </a:extLst>
          </p:cNvPr>
          <p:cNvPicPr>
            <a:picLocks noChangeAspect="1"/>
          </p:cNvPicPr>
          <p:nvPr/>
        </p:nvPicPr>
        <p:blipFill>
          <a:blip r:embed="rId4"/>
          <a:stretch>
            <a:fillRect/>
          </a:stretch>
        </p:blipFill>
        <p:spPr>
          <a:xfrm>
            <a:off x="8115132" y="2387599"/>
            <a:ext cx="1745758" cy="3909973"/>
          </a:xfrm>
          <a:prstGeom prst="rect">
            <a:avLst/>
          </a:prstGeom>
          <a:ln>
            <a:solidFill>
              <a:schemeClr val="bg1">
                <a:lumMod val="75000"/>
              </a:schemeClr>
            </a:solidFill>
          </a:ln>
        </p:spPr>
      </p:pic>
    </p:spTree>
    <p:extLst>
      <p:ext uri="{BB962C8B-B14F-4D97-AF65-F5344CB8AC3E}">
        <p14:creationId xmlns:p14="http://schemas.microsoft.com/office/powerpoint/2010/main" val="4190794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Exercises: </a:t>
            </a:r>
            <a:r>
              <a:rPr lang="en-US" dirty="0"/>
              <a:t>Create and manage columns within a table in Dataverse</a:t>
            </a:r>
          </a:p>
        </p:txBody>
      </p:sp>
      <p:sp>
        <p:nvSpPr>
          <p:cNvPr id="6" name="Text Placeholder 5"/>
          <p:cNvSpPr>
            <a:spLocks noGrp="1"/>
          </p:cNvSpPr>
          <p:nvPr>
            <p:ph type="body" sz="quarter" idx="11"/>
          </p:nvPr>
        </p:nvSpPr>
        <p:spPr/>
        <p:txBody>
          <a:bodyPr/>
          <a:lstStyle/>
          <a:p>
            <a:r>
              <a:rPr lang="en-US" altLang="zh-CN" sz="1800" dirty="0"/>
              <a:t>Follow the exercise in the student manual</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4014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2864672"/>
            <a:ext cx="9189910" cy="1107996"/>
          </a:xfrm>
        </p:spPr>
        <p:txBody>
          <a:bodyPr wrap="square" lIns="0" tIns="0" rIns="0" bIns="0" anchor="ctr"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t>Module 5: Get started with security roles in Dataverse</a:t>
            </a:r>
          </a:p>
        </p:txBody>
      </p:sp>
      <p:pic>
        <p:nvPicPr>
          <p:cNvPr id="6" name="Picture Placeholder 5" descr="Lock">
            <a:extLst>
              <a:ext uri="{FF2B5EF4-FFF2-40B4-BE49-F238E27FC236}">
                <a16:creationId xmlns:a16="http://schemas.microsoft.com/office/drawing/2014/main" id="{536C37C1-B1FE-492B-9DD6-DA9FBAE6D05C}"/>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a:stretch/>
        </p:blipFill>
        <p:spPr>
          <a:xfrm>
            <a:off x="10102762" y="2693731"/>
            <a:ext cx="1281254" cy="1281436"/>
          </a:xfrm>
        </p:spPr>
      </p:pic>
    </p:spTree>
    <p:extLst>
      <p:ext uri="{BB962C8B-B14F-4D97-AF65-F5344CB8AC3E}">
        <p14:creationId xmlns:p14="http://schemas.microsoft.com/office/powerpoint/2010/main" val="174059230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Microsoft Learn module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9100" y="1456897"/>
            <a:ext cx="11340811" cy="1051570"/>
          </a:xfrm>
        </p:spPr>
        <p:txBody>
          <a:bodyPr/>
          <a:lstStyle/>
          <a:p>
            <a:r>
              <a:rPr lang="en-US" dirty="0"/>
              <a:t>PL-100 Get started with security roles in Dataverse</a:t>
            </a:r>
          </a:p>
          <a:p>
            <a:r>
              <a:rPr lang="en-US" dirty="0">
                <a:solidFill>
                  <a:schemeClr val="accent2"/>
                </a:solidFill>
                <a:hlinkClick r:id="rId3"/>
              </a:rPr>
              <a:t>https://learn.microsoft.com/en-us/training/modules/get-started-security-roles</a:t>
            </a:r>
            <a:endParaRPr lang="en-US" dirty="0">
              <a:solidFill>
                <a:schemeClr val="accent2"/>
              </a:solidFill>
            </a:endParaRPr>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445" y="3062114"/>
            <a:ext cx="2966466" cy="2268475"/>
          </a:xfrm>
          <a:prstGeom prst="rect">
            <a:avLst/>
          </a:prstGeom>
        </p:spPr>
      </p:pic>
    </p:spTree>
    <p:extLst>
      <p:ext uri="{BB962C8B-B14F-4D97-AF65-F5344CB8AC3E}">
        <p14:creationId xmlns:p14="http://schemas.microsoft.com/office/powerpoint/2010/main" val="192606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altLang="zh-CN" dirty="0"/>
              <a:t>Environment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60900116"/>
              </p:ext>
            </p:extLst>
          </p:nvPr>
        </p:nvGraphicFramePr>
        <p:xfrm>
          <a:off x="425595" y="1120871"/>
          <a:ext cx="11340810" cy="5133080"/>
        </p:xfrm>
        <a:graphic>
          <a:graphicData uri="http://schemas.openxmlformats.org/drawingml/2006/table">
            <a:tbl>
              <a:tblPr firstRow="1" bandRow="1">
                <a:tableStyleId>{6E25E649-3F16-4E02-A733-19D2CDBF48F0}</a:tableStyleId>
              </a:tblPr>
              <a:tblGrid>
                <a:gridCol w="1979855">
                  <a:extLst>
                    <a:ext uri="{9D8B030D-6E8A-4147-A177-3AD203B41FA5}">
                      <a16:colId xmlns:a16="http://schemas.microsoft.com/office/drawing/2014/main" val="20000"/>
                    </a:ext>
                  </a:extLst>
                </a:gridCol>
                <a:gridCol w="6232941">
                  <a:extLst>
                    <a:ext uri="{9D8B030D-6E8A-4147-A177-3AD203B41FA5}">
                      <a16:colId xmlns:a16="http://schemas.microsoft.com/office/drawing/2014/main" val="20001"/>
                    </a:ext>
                  </a:extLst>
                </a:gridCol>
                <a:gridCol w="3128014">
                  <a:extLst>
                    <a:ext uri="{9D8B030D-6E8A-4147-A177-3AD203B41FA5}">
                      <a16:colId xmlns:a16="http://schemas.microsoft.com/office/drawing/2014/main" val="20002"/>
                    </a:ext>
                  </a:extLst>
                </a:gridCol>
              </a:tblGrid>
              <a:tr h="589595">
                <a:tc>
                  <a:txBody>
                    <a:bodyPr/>
                    <a:lstStyle/>
                    <a:p>
                      <a:r>
                        <a:rPr lang="en-US" sz="2000" b="0" dirty="0">
                          <a:solidFill>
                            <a:schemeClr val="bg1"/>
                          </a:solidFill>
                          <a:latin typeface="+mj-lt"/>
                        </a:rPr>
                        <a:t>Type</a:t>
                      </a:r>
                    </a:p>
                  </a:txBody>
                  <a:tcPr marL="121920" marR="121920" marT="60960" marB="6096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dirty="0">
                          <a:solidFill>
                            <a:schemeClr val="bg1"/>
                          </a:solidFill>
                          <a:latin typeface="+mj-lt"/>
                        </a:rPr>
                        <a:t>Description</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ctr"/>
                      <a:r>
                        <a:rPr lang="en-US" sz="2000" b="0" dirty="0">
                          <a:solidFill>
                            <a:schemeClr val="bg1"/>
                          </a:solidFill>
                          <a:latin typeface="+mj-lt"/>
                        </a:rPr>
                        <a:t>Security</a:t>
                      </a: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0000"/>
                  </a:ext>
                </a:extLst>
              </a:tr>
              <a:tr h="803295">
                <a:tc>
                  <a:txBody>
                    <a:bodyPr/>
                    <a:lstStyle/>
                    <a:p>
                      <a:r>
                        <a:rPr lang="en-US" sz="1800" dirty="0">
                          <a:solidFill>
                            <a:schemeClr val="tx1"/>
                          </a:solidFill>
                        </a:rPr>
                        <a:t>Production</a:t>
                      </a:r>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This is intended to be used for permanent work in an organization. It can be created and owned by an administrator or anyone with a Power Apps license, provided there is 1 GB available database capacity. </a:t>
                      </a:r>
                      <a:endParaRPr lang="en-US" altLang="zh-CN" sz="1400" baseline="0" dirty="0"/>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Full control.</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803295">
                <a:tc>
                  <a:txBody>
                    <a:bodyPr/>
                    <a:lstStyle/>
                    <a:p>
                      <a:r>
                        <a:rPr lang="en-US" altLang="zh-CN" sz="1800" b="0" i="0" kern="1200" baseline="0" dirty="0">
                          <a:solidFill>
                            <a:schemeClr val="tx1"/>
                          </a:solidFill>
                          <a:effectLst/>
                          <a:latin typeface="+mn-lt"/>
                          <a:ea typeface="+mn-ea"/>
                          <a:cs typeface="+mn-cs"/>
                        </a:rPr>
                        <a:t>Default</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These are a special type of production environment. Each tenant has a default environment that's created automatically. </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Limited control—all licensed users* have the Environment Maker role.</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803295">
                <a:tc>
                  <a:txBody>
                    <a:bodyPr/>
                    <a:lstStyle/>
                    <a:p>
                      <a:r>
                        <a:rPr lang="en-US" altLang="zh-CN" sz="1800" b="0" i="0" kern="1200" baseline="0" dirty="0">
                          <a:solidFill>
                            <a:schemeClr val="tx1"/>
                          </a:solidFill>
                          <a:effectLst/>
                          <a:latin typeface="+mn-lt"/>
                          <a:ea typeface="+mn-ea"/>
                          <a:cs typeface="+mn-cs"/>
                        </a:rPr>
                        <a:t>Sandbox</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These are non-production environments, which offer features like copy and reset. Sandbox environments are used for development and testing, separate from production. Provisioning sandbox environments can be restricted to admins (because production environment creation can be blocked), but converting from a production to a sandbox environment can't be blocked.</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Full control.</a:t>
                      </a:r>
                      <a:br>
                        <a:rPr lang="en-US" altLang="zh-CN" sz="1400" b="0" i="0" kern="1200" baseline="0" dirty="0">
                          <a:solidFill>
                            <a:schemeClr val="tx1"/>
                          </a:solidFill>
                          <a:effectLst/>
                          <a:latin typeface="+mn-lt"/>
                          <a:ea typeface="+mn-ea"/>
                          <a:cs typeface="+mn-cs"/>
                        </a:rPr>
                      </a:br>
                      <a:r>
                        <a:rPr lang="en-US" altLang="zh-CN" sz="1400" b="0" i="0" kern="1200" baseline="0" dirty="0">
                          <a:solidFill>
                            <a:schemeClr val="tx1"/>
                          </a:solidFill>
                          <a:effectLst/>
                          <a:latin typeface="+mn-lt"/>
                          <a:ea typeface="+mn-ea"/>
                          <a:cs typeface="+mn-cs"/>
                        </a:rPr>
                        <a:t>If used for testing, only user access is needed.</a:t>
                      </a:r>
                      <a:br>
                        <a:rPr lang="en-US" altLang="zh-CN" sz="1400" b="0" i="0" kern="1200" baseline="0" dirty="0">
                          <a:solidFill>
                            <a:schemeClr val="tx1"/>
                          </a:solidFill>
                          <a:effectLst/>
                          <a:latin typeface="+mn-lt"/>
                          <a:ea typeface="+mn-ea"/>
                          <a:cs typeface="+mn-cs"/>
                        </a:rPr>
                      </a:br>
                      <a:r>
                        <a:rPr lang="en-US" altLang="zh-CN" sz="1400" b="0" i="0" kern="1200" baseline="0" dirty="0">
                          <a:solidFill>
                            <a:schemeClr val="tx1"/>
                          </a:solidFill>
                          <a:effectLst/>
                          <a:latin typeface="+mn-lt"/>
                          <a:ea typeface="+mn-ea"/>
                          <a:cs typeface="+mn-cs"/>
                        </a:rPr>
                        <a:t>Developers require Environment Maker access to create resources.</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803295">
                <a:tc>
                  <a:txBody>
                    <a:bodyPr/>
                    <a:lstStyle/>
                    <a:p>
                      <a:r>
                        <a:rPr lang="en-US" altLang="zh-CN" sz="1800" b="0" i="0" kern="1200" baseline="0" dirty="0">
                          <a:solidFill>
                            <a:schemeClr val="tx1"/>
                          </a:solidFill>
                          <a:effectLst/>
                          <a:latin typeface="+mn-lt"/>
                          <a:ea typeface="+mn-ea"/>
                          <a:cs typeface="+mn-cs"/>
                        </a:rPr>
                        <a:t>Trial</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Trial environments are intended to support short-term testing needs and are automatically cleaned up after a short period of time. They expire after 30 days and are limited to one user. Provisioning trial environments can be restricted to admins.</a:t>
                      </a:r>
                      <a:endParaRPr lang="en-US" altLang="zh-CN" sz="1400" baseline="0" dirty="0"/>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Full control.</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803295">
                <a:tc>
                  <a:txBody>
                    <a:bodyPr/>
                    <a:lstStyle/>
                    <a:p>
                      <a:r>
                        <a:rPr lang="en-US" altLang="zh-CN" sz="1800" b="0" i="0" kern="1200" baseline="0" dirty="0">
                          <a:solidFill>
                            <a:schemeClr val="tx1"/>
                          </a:solidFill>
                          <a:effectLst/>
                          <a:latin typeface="+mn-lt"/>
                          <a:ea typeface="+mn-ea"/>
                          <a:cs typeface="+mn-cs"/>
                        </a:rPr>
                        <a:t>Developer</a:t>
                      </a:r>
                      <a:endParaRPr lang="en-US" altLang="zh-CN" sz="1800" baseline="0" dirty="0"/>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Developer environments are created by users who have the Community Plan license. They're special environments intended only for use by the owner, and they can't be shared with other users. </a:t>
                      </a:r>
                    </a:p>
                  </a:txBody>
                  <a:tcPr marL="121920" marR="12192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CN" sz="1400" b="0" i="0" kern="1200" baseline="0" dirty="0">
                          <a:solidFill>
                            <a:schemeClr val="tx1"/>
                          </a:solidFill>
                          <a:effectLst/>
                          <a:latin typeface="+mn-lt"/>
                          <a:ea typeface="+mn-ea"/>
                          <a:cs typeface="+mn-cs"/>
                        </a:rPr>
                        <a:t>Only a single user account with the Community Plan has access.</a:t>
                      </a:r>
                    </a:p>
                  </a:txBody>
                  <a:tcPr marL="121920" marR="12192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7390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Introduction to model-driven apps</a:t>
            </a:r>
          </a:p>
        </p:txBody>
      </p:sp>
      <p:sp>
        <p:nvSpPr>
          <p:cNvPr id="55" name="Text Placeholder 54">
            <a:extLst>
              <a:ext uri="{FF2B5EF4-FFF2-40B4-BE49-F238E27FC236}">
                <a16:creationId xmlns:a16="http://schemas.microsoft.com/office/drawing/2014/main" id="{791AE447-B561-4FDC-B7A9-79970695C504}"/>
              </a:ext>
            </a:extLst>
          </p:cNvPr>
          <p:cNvSpPr>
            <a:spLocks noGrp="1"/>
          </p:cNvSpPr>
          <p:nvPr>
            <p:ph type="body" sz="quarter" idx="11"/>
          </p:nvPr>
        </p:nvSpPr>
        <p:spPr/>
        <p:txBody>
          <a:bodyPr/>
          <a:lstStyle/>
          <a:p>
            <a:r>
              <a:rPr lang="en-US" sz="1600"/>
              <a:t>Rich component-focused, no-code design environments</a:t>
            </a:r>
          </a:p>
        </p:txBody>
      </p:sp>
      <p:sp>
        <p:nvSpPr>
          <p:cNvPr id="56" name="Text Placeholder 55">
            <a:extLst>
              <a:ext uri="{FF2B5EF4-FFF2-40B4-BE49-F238E27FC236}">
                <a16:creationId xmlns:a16="http://schemas.microsoft.com/office/drawing/2014/main" id="{D982AD92-E619-4CDD-8BD6-C7B4365375D8}"/>
              </a:ext>
            </a:extLst>
          </p:cNvPr>
          <p:cNvSpPr>
            <a:spLocks noGrp="1"/>
          </p:cNvSpPr>
          <p:nvPr>
            <p:ph type="body" sz="quarter" idx="15"/>
          </p:nvPr>
        </p:nvSpPr>
        <p:spPr/>
        <p:txBody>
          <a:bodyPr/>
          <a:lstStyle/>
          <a:p>
            <a:r>
              <a:rPr lang="en-US" sz="1600"/>
              <a:t>An ability to create complex responsive apps with a similar UI across a variety of devices from desktop to mobile</a:t>
            </a:r>
          </a:p>
        </p:txBody>
      </p:sp>
      <p:sp>
        <p:nvSpPr>
          <p:cNvPr id="57" name="Text Placeholder 56">
            <a:extLst>
              <a:ext uri="{FF2B5EF4-FFF2-40B4-BE49-F238E27FC236}">
                <a16:creationId xmlns:a16="http://schemas.microsoft.com/office/drawing/2014/main" id="{14B3CF4B-B763-4815-B557-535E52E0FEE0}"/>
              </a:ext>
            </a:extLst>
          </p:cNvPr>
          <p:cNvSpPr>
            <a:spLocks noGrp="1"/>
          </p:cNvSpPr>
          <p:nvPr>
            <p:ph type="body" sz="quarter" idx="17"/>
          </p:nvPr>
        </p:nvSpPr>
        <p:spPr/>
        <p:txBody>
          <a:bodyPr/>
          <a:lstStyle/>
          <a:p>
            <a:r>
              <a:rPr lang="en-IN" sz="1600"/>
              <a:t>Robust design capability</a:t>
            </a:r>
          </a:p>
        </p:txBody>
      </p:sp>
      <p:sp>
        <p:nvSpPr>
          <p:cNvPr id="58" name="Text Placeholder 57">
            <a:extLst>
              <a:ext uri="{FF2B5EF4-FFF2-40B4-BE49-F238E27FC236}">
                <a16:creationId xmlns:a16="http://schemas.microsoft.com/office/drawing/2014/main" id="{594961A0-8D14-454E-8556-61EE2DDFE379}"/>
              </a:ext>
            </a:extLst>
          </p:cNvPr>
          <p:cNvSpPr>
            <a:spLocks noGrp="1"/>
          </p:cNvSpPr>
          <p:nvPr>
            <p:ph type="body" sz="quarter" idx="19"/>
          </p:nvPr>
        </p:nvSpPr>
        <p:spPr/>
        <p:txBody>
          <a:bodyPr/>
          <a:lstStyle/>
          <a:p>
            <a:r>
              <a:rPr lang="en-US" sz="1600"/>
              <a:t>Apps can be distributed as a solution</a:t>
            </a:r>
          </a:p>
        </p:txBody>
      </p:sp>
      <p:sp>
        <p:nvSpPr>
          <p:cNvPr id="3" name="Text Placeholder 2">
            <a:extLst>
              <a:ext uri="{FF2B5EF4-FFF2-40B4-BE49-F238E27FC236}">
                <a16:creationId xmlns:a16="http://schemas.microsoft.com/office/drawing/2014/main" id="{649D2D2E-0B5E-4D5C-B950-6DE116368CB7}"/>
              </a:ext>
            </a:extLst>
          </p:cNvPr>
          <p:cNvSpPr>
            <a:spLocks noGrp="1"/>
          </p:cNvSpPr>
          <p:nvPr>
            <p:ph type="body" sz="quarter" idx="20"/>
          </p:nvPr>
        </p:nvSpPr>
        <p:spPr>
          <a:xfrm>
            <a:off x="432088" y="1168400"/>
            <a:ext cx="11341267" cy="615553"/>
          </a:xfrm>
        </p:spPr>
        <p:txBody>
          <a:bodyPr/>
          <a:lstStyle/>
          <a:p>
            <a:r>
              <a:rPr lang="en-US" dirty="0"/>
              <a:t>Model-driven apps can be created in a few simple steps</a:t>
            </a:r>
          </a:p>
          <a:p>
            <a:r>
              <a:rPr lang="en-US" dirty="0"/>
              <a:t>Apps are connected to Dataverse:</a:t>
            </a:r>
          </a:p>
        </p:txBody>
      </p:sp>
      <p:pic>
        <p:nvPicPr>
          <p:cNvPr id="14" name="Picture 13" descr="Icon of a person surrounded by brackets">
            <a:extLst>
              <a:ext uri="{FF2B5EF4-FFF2-40B4-BE49-F238E27FC236}">
                <a16:creationId xmlns:a16="http://schemas.microsoft.com/office/drawing/2014/main" id="{52997948-9567-48C4-84D3-879E0F267970}"/>
              </a:ext>
            </a:extLst>
          </p:cNvPr>
          <p:cNvPicPr>
            <a:picLocks noChangeAspect="1"/>
          </p:cNvPicPr>
          <p:nvPr/>
        </p:nvPicPr>
        <p:blipFill>
          <a:blip r:embed="rId3"/>
          <a:stretch>
            <a:fillRect/>
          </a:stretch>
        </p:blipFill>
        <p:spPr>
          <a:xfrm>
            <a:off x="418642" y="1936823"/>
            <a:ext cx="774957" cy="774957"/>
          </a:xfrm>
          <a:prstGeom prst="rect">
            <a:avLst/>
          </a:prstGeom>
        </p:spPr>
      </p:pic>
      <p:pic>
        <p:nvPicPr>
          <p:cNvPr id="16" name="Picture 15" descr="Icon of a pencil with an arrow around it pointing counterclockwise">
            <a:extLst>
              <a:ext uri="{FF2B5EF4-FFF2-40B4-BE49-F238E27FC236}">
                <a16:creationId xmlns:a16="http://schemas.microsoft.com/office/drawing/2014/main" id="{D416641F-800F-49EC-973B-1296CB06928D}"/>
              </a:ext>
            </a:extLst>
          </p:cNvPr>
          <p:cNvPicPr>
            <a:picLocks noChangeAspect="1"/>
          </p:cNvPicPr>
          <p:nvPr/>
        </p:nvPicPr>
        <p:blipFill>
          <a:blip r:embed="rId4"/>
          <a:stretch>
            <a:fillRect/>
          </a:stretch>
        </p:blipFill>
        <p:spPr>
          <a:xfrm>
            <a:off x="418642" y="2857065"/>
            <a:ext cx="774957" cy="774957"/>
          </a:xfrm>
          <a:prstGeom prst="rect">
            <a:avLst/>
          </a:prstGeom>
        </p:spPr>
      </p:pic>
      <p:pic>
        <p:nvPicPr>
          <p:cNvPr id="18" name="Picture 17" descr="Icon of a cellphone with a checkmark on the lower right corner">
            <a:extLst>
              <a:ext uri="{FF2B5EF4-FFF2-40B4-BE49-F238E27FC236}">
                <a16:creationId xmlns:a16="http://schemas.microsoft.com/office/drawing/2014/main" id="{0F6E9A02-143C-4218-8657-826AFBC943AD}"/>
              </a:ext>
            </a:extLst>
          </p:cNvPr>
          <p:cNvPicPr>
            <a:picLocks noChangeAspect="1"/>
          </p:cNvPicPr>
          <p:nvPr/>
        </p:nvPicPr>
        <p:blipFill>
          <a:blip r:embed="rId5"/>
          <a:stretch>
            <a:fillRect/>
          </a:stretch>
        </p:blipFill>
        <p:spPr>
          <a:xfrm>
            <a:off x="419708" y="3796483"/>
            <a:ext cx="774957" cy="774957"/>
          </a:xfrm>
          <a:prstGeom prst="rect">
            <a:avLst/>
          </a:prstGeom>
        </p:spPr>
      </p:pic>
      <p:pic>
        <p:nvPicPr>
          <p:cNvPr id="20" name="Picture 19" descr="Icon of two chevron brackets with two dots between them">
            <a:extLst>
              <a:ext uri="{FF2B5EF4-FFF2-40B4-BE49-F238E27FC236}">
                <a16:creationId xmlns:a16="http://schemas.microsoft.com/office/drawing/2014/main" id="{A860C09A-E30D-43BA-B8F0-550846F4524D}"/>
              </a:ext>
            </a:extLst>
          </p:cNvPr>
          <p:cNvPicPr>
            <a:picLocks noChangeAspect="1"/>
          </p:cNvPicPr>
          <p:nvPr/>
        </p:nvPicPr>
        <p:blipFill>
          <a:blip r:embed="rId6"/>
          <a:stretch>
            <a:fillRect/>
          </a:stretch>
        </p:blipFill>
        <p:spPr>
          <a:xfrm>
            <a:off x="418642" y="4743211"/>
            <a:ext cx="774957" cy="774957"/>
          </a:xfrm>
          <a:prstGeom prst="rect">
            <a:avLst/>
          </a:prstGeom>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Understand environment roles</a:t>
            </a:r>
          </a:p>
        </p:txBody>
      </p:sp>
      <p:sp>
        <p:nvSpPr>
          <p:cNvPr id="3" name="Text Placeholder 2"/>
          <p:cNvSpPr>
            <a:spLocks noGrp="1"/>
          </p:cNvSpPr>
          <p:nvPr>
            <p:ph sz="quarter" idx="10"/>
          </p:nvPr>
        </p:nvSpPr>
        <p:spPr/>
        <p:txBody>
          <a:bodyPr/>
          <a:lstStyle/>
          <a:p>
            <a:pPr algn="l"/>
            <a:r>
              <a:rPr lang="en-US" sz="1800" spc="0" dirty="0">
                <a:solidFill>
                  <a:schemeClr val="tx1"/>
                </a:solidFill>
              </a:rPr>
              <a:t>System Administrator role</a:t>
            </a:r>
          </a:p>
          <a:p>
            <a:pPr algn="l"/>
            <a:r>
              <a:rPr lang="en-US" sz="1800" spc="0" dirty="0">
                <a:solidFill>
                  <a:schemeClr val="tx1"/>
                </a:solidFill>
                <a:latin typeface="+mn-lt"/>
              </a:rPr>
              <a:t>The System Administrator role can perform all administrative actions on an environment.</a:t>
            </a:r>
          </a:p>
        </p:txBody>
      </p:sp>
      <p:sp>
        <p:nvSpPr>
          <p:cNvPr id="53" name="Text Placeholder 52">
            <a:extLst>
              <a:ext uri="{FF2B5EF4-FFF2-40B4-BE49-F238E27FC236}">
                <a16:creationId xmlns:a16="http://schemas.microsoft.com/office/drawing/2014/main" id="{5AB72D64-E5C0-4880-9E8F-2F94FEA9CAE4}"/>
              </a:ext>
            </a:extLst>
          </p:cNvPr>
          <p:cNvSpPr>
            <a:spLocks noGrp="1"/>
          </p:cNvSpPr>
          <p:nvPr>
            <p:ph sz="quarter" idx="11"/>
          </p:nvPr>
        </p:nvSpPr>
        <p:spPr/>
        <p:txBody>
          <a:bodyPr/>
          <a:lstStyle/>
          <a:p>
            <a:r>
              <a:rPr lang="en-US" sz="1800" spc="0" dirty="0">
                <a:solidFill>
                  <a:schemeClr val="tx1"/>
                </a:solidFill>
              </a:rPr>
              <a:t>Environment Maker role</a:t>
            </a:r>
          </a:p>
          <a:p>
            <a:r>
              <a:rPr lang="en-US" sz="1800" spc="0" dirty="0">
                <a:solidFill>
                  <a:schemeClr val="tx1"/>
                </a:solidFill>
                <a:latin typeface="+mn-lt"/>
              </a:rPr>
              <a:t>The Environment Maker role can create resources within an environment such as apps, connections, custom connectors, gateways, apps that use Power Apps, and flows that use Power Automate. </a:t>
            </a:r>
          </a:p>
          <a:p>
            <a:pPr>
              <a:lnSpc>
                <a:spcPct val="100000"/>
              </a:lnSpc>
              <a:spcBef>
                <a:spcPts val="600"/>
              </a:spcBef>
            </a:pPr>
            <a:endParaRPr lang="en-US" sz="1800" dirty="0"/>
          </a:p>
        </p:txBody>
      </p:sp>
    </p:spTree>
    <p:extLst>
      <p:ext uri="{BB962C8B-B14F-4D97-AF65-F5344CB8AC3E}">
        <p14:creationId xmlns:p14="http://schemas.microsoft.com/office/powerpoint/2010/main" val="30520555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Security model</a:t>
            </a:r>
          </a:p>
        </p:txBody>
      </p:sp>
      <p:pic>
        <p:nvPicPr>
          <p:cNvPr id="82" name="Picture 81" descr="Icon of a server tower with a padlock on the lower right corner">
            <a:extLst>
              <a:ext uri="{FF2B5EF4-FFF2-40B4-BE49-F238E27FC236}">
                <a16:creationId xmlns:a16="http://schemas.microsoft.com/office/drawing/2014/main" id="{59BE47C3-B797-403C-A283-C6AC229818AF}"/>
              </a:ext>
            </a:extLst>
          </p:cNvPr>
          <p:cNvPicPr>
            <a:picLocks noChangeAspect="1"/>
          </p:cNvPicPr>
          <p:nvPr/>
        </p:nvPicPr>
        <p:blipFill>
          <a:blip r:embed="rId3"/>
          <a:stretch>
            <a:fillRect/>
          </a:stretch>
        </p:blipFill>
        <p:spPr>
          <a:xfrm>
            <a:off x="418642" y="1447972"/>
            <a:ext cx="915924" cy="915924"/>
          </a:xfrm>
          <a:prstGeom prst="rect">
            <a:avLst/>
          </a:prstGeom>
        </p:spPr>
      </p:pic>
      <p:sp>
        <p:nvSpPr>
          <p:cNvPr id="3" name="Text Placeholder 2"/>
          <p:cNvSpPr>
            <a:spLocks noGrp="1"/>
          </p:cNvSpPr>
          <p:nvPr>
            <p:ph type="body" sz="quarter" idx="11"/>
          </p:nvPr>
        </p:nvSpPr>
        <p:spPr/>
        <p:txBody>
          <a:bodyPr/>
          <a:lstStyle/>
          <a:p>
            <a:pPr>
              <a:lnSpc>
                <a:spcPct val="100000"/>
              </a:lnSpc>
              <a:spcBef>
                <a:spcPts val="600"/>
              </a:spcBef>
            </a:pPr>
            <a:r>
              <a:rPr lang="en-US" sz="1800" dirty="0">
                <a:latin typeface="+mj-lt"/>
              </a:rPr>
              <a:t>Control access to rows</a:t>
            </a:r>
            <a:r>
              <a:rPr lang="en-US" sz="1800" dirty="0"/>
              <a:t>:</a:t>
            </a:r>
          </a:p>
          <a:p>
            <a:pPr>
              <a:lnSpc>
                <a:spcPct val="100000"/>
              </a:lnSpc>
              <a:spcBef>
                <a:spcPts val="600"/>
              </a:spcBef>
            </a:pPr>
            <a:r>
              <a:rPr lang="en-US" sz="1800" dirty="0"/>
              <a:t>Defines actions that users can take on rows, based on who the user is, and who owns the row</a:t>
            </a:r>
          </a:p>
        </p:txBody>
      </p:sp>
      <p:pic>
        <p:nvPicPr>
          <p:cNvPr id="84" name="Picture 83" descr="Icon of a padlock">
            <a:extLst>
              <a:ext uri="{FF2B5EF4-FFF2-40B4-BE49-F238E27FC236}">
                <a16:creationId xmlns:a16="http://schemas.microsoft.com/office/drawing/2014/main" id="{D750D795-5343-40E9-8281-179BA6F1B048}"/>
              </a:ext>
            </a:extLst>
          </p:cNvPr>
          <p:cNvPicPr>
            <a:picLocks noChangeAspect="1"/>
          </p:cNvPicPr>
          <p:nvPr/>
        </p:nvPicPr>
        <p:blipFill>
          <a:blip r:embed="rId4"/>
          <a:stretch>
            <a:fillRect/>
          </a:stretch>
        </p:blipFill>
        <p:spPr>
          <a:xfrm>
            <a:off x="418642" y="2537965"/>
            <a:ext cx="915924" cy="915924"/>
          </a:xfrm>
          <a:prstGeom prst="rect">
            <a:avLst/>
          </a:prstGeom>
        </p:spPr>
      </p:pic>
      <p:sp>
        <p:nvSpPr>
          <p:cNvPr id="53" name="Text Placeholder 52">
            <a:extLst>
              <a:ext uri="{FF2B5EF4-FFF2-40B4-BE49-F238E27FC236}">
                <a16:creationId xmlns:a16="http://schemas.microsoft.com/office/drawing/2014/main" id="{5AB72D64-E5C0-4880-9E8F-2F94FEA9CAE4}"/>
              </a:ext>
            </a:extLst>
          </p:cNvPr>
          <p:cNvSpPr>
            <a:spLocks noGrp="1"/>
          </p:cNvSpPr>
          <p:nvPr>
            <p:ph type="body" sz="quarter" idx="15"/>
          </p:nvPr>
        </p:nvSpPr>
        <p:spPr/>
        <p:txBody>
          <a:bodyPr/>
          <a:lstStyle/>
          <a:p>
            <a:pPr>
              <a:lnSpc>
                <a:spcPct val="100000"/>
              </a:lnSpc>
              <a:spcBef>
                <a:spcPts val="600"/>
              </a:spcBef>
            </a:pPr>
            <a:r>
              <a:rPr lang="en-US" sz="1800" dirty="0">
                <a:latin typeface="+mj-lt"/>
              </a:rPr>
              <a:t>Control access to UI elements</a:t>
            </a:r>
            <a:r>
              <a:rPr lang="en-US" sz="1800" dirty="0"/>
              <a:t>:</a:t>
            </a:r>
          </a:p>
          <a:p>
            <a:pPr>
              <a:lnSpc>
                <a:spcPct val="100000"/>
              </a:lnSpc>
              <a:spcBef>
                <a:spcPts val="600"/>
              </a:spcBef>
            </a:pPr>
            <a:r>
              <a:rPr lang="en-US" sz="1800" dirty="0"/>
              <a:t>Forms, Dashboards, Business Process Flows</a:t>
            </a:r>
          </a:p>
        </p:txBody>
      </p:sp>
      <p:pic>
        <p:nvPicPr>
          <p:cNvPr id="86" name="Picture 85" descr="Icon of a document with a padlock in the lower right corner">
            <a:extLst>
              <a:ext uri="{FF2B5EF4-FFF2-40B4-BE49-F238E27FC236}">
                <a16:creationId xmlns:a16="http://schemas.microsoft.com/office/drawing/2014/main" id="{486537DF-E252-4BB8-9F7B-7CC8481A884C}"/>
              </a:ext>
            </a:extLst>
          </p:cNvPr>
          <p:cNvPicPr>
            <a:picLocks noChangeAspect="1"/>
          </p:cNvPicPr>
          <p:nvPr/>
        </p:nvPicPr>
        <p:blipFill>
          <a:blip r:embed="rId5"/>
          <a:stretch>
            <a:fillRect/>
          </a:stretch>
        </p:blipFill>
        <p:spPr>
          <a:xfrm>
            <a:off x="418642" y="3626434"/>
            <a:ext cx="915924" cy="915924"/>
          </a:xfrm>
          <a:prstGeom prst="rect">
            <a:avLst/>
          </a:prstGeom>
        </p:spPr>
      </p:pic>
      <p:sp>
        <p:nvSpPr>
          <p:cNvPr id="54" name="Text Placeholder 53">
            <a:extLst>
              <a:ext uri="{FF2B5EF4-FFF2-40B4-BE49-F238E27FC236}">
                <a16:creationId xmlns:a16="http://schemas.microsoft.com/office/drawing/2014/main" id="{035DF185-7531-4C2F-893E-C3B637A0A9C8}"/>
              </a:ext>
            </a:extLst>
          </p:cNvPr>
          <p:cNvSpPr>
            <a:spLocks noGrp="1"/>
          </p:cNvSpPr>
          <p:nvPr>
            <p:ph type="body" sz="quarter" idx="17"/>
          </p:nvPr>
        </p:nvSpPr>
        <p:spPr/>
        <p:txBody>
          <a:bodyPr/>
          <a:lstStyle/>
          <a:p>
            <a:pPr>
              <a:lnSpc>
                <a:spcPct val="100000"/>
              </a:lnSpc>
              <a:spcBef>
                <a:spcPts val="600"/>
              </a:spcBef>
            </a:pPr>
            <a:r>
              <a:rPr lang="en-US" sz="1800" dirty="0">
                <a:latin typeface="+mj-lt"/>
              </a:rPr>
              <a:t>Control access to features</a:t>
            </a:r>
            <a:r>
              <a:rPr lang="en-US" sz="1800" dirty="0"/>
              <a:t>:</a:t>
            </a:r>
          </a:p>
          <a:p>
            <a:pPr>
              <a:lnSpc>
                <a:spcPct val="100000"/>
              </a:lnSpc>
              <a:spcBef>
                <a:spcPts val="600"/>
              </a:spcBef>
            </a:pPr>
            <a:r>
              <a:rPr lang="fr-FR" sz="1800" dirty="0"/>
              <a:t>Mobile, Export to Excel, </a:t>
            </a:r>
            <a:r>
              <a:rPr lang="fr-FR" sz="1800" dirty="0" err="1"/>
              <a:t>Print</a:t>
            </a:r>
            <a:r>
              <a:rPr lang="fr-FR" sz="1800" dirty="0"/>
              <a:t>, etc.</a:t>
            </a:r>
          </a:p>
        </p:txBody>
      </p:sp>
      <p:pic>
        <p:nvPicPr>
          <p:cNvPr id="88" name="Picture 87" descr="Icon of a cellphone with a checkmark on the lower right corner">
            <a:extLst>
              <a:ext uri="{FF2B5EF4-FFF2-40B4-BE49-F238E27FC236}">
                <a16:creationId xmlns:a16="http://schemas.microsoft.com/office/drawing/2014/main" id="{A898E613-7D41-4980-AD3E-F3205445E6E7}"/>
              </a:ext>
            </a:extLst>
          </p:cNvPr>
          <p:cNvPicPr>
            <a:picLocks noChangeAspect="1"/>
          </p:cNvPicPr>
          <p:nvPr/>
        </p:nvPicPr>
        <p:blipFill>
          <a:blip r:embed="rId6"/>
          <a:stretch>
            <a:fillRect/>
          </a:stretch>
        </p:blipFill>
        <p:spPr>
          <a:xfrm>
            <a:off x="418642" y="4716427"/>
            <a:ext cx="915924" cy="915924"/>
          </a:xfrm>
          <a:prstGeom prst="rect">
            <a:avLst/>
          </a:prstGeom>
        </p:spPr>
      </p:pic>
      <p:sp>
        <p:nvSpPr>
          <p:cNvPr id="55" name="Text Placeholder 54">
            <a:extLst>
              <a:ext uri="{FF2B5EF4-FFF2-40B4-BE49-F238E27FC236}">
                <a16:creationId xmlns:a16="http://schemas.microsoft.com/office/drawing/2014/main" id="{FE6EBA53-919F-4586-A248-BF656CFB3476}"/>
              </a:ext>
            </a:extLst>
          </p:cNvPr>
          <p:cNvSpPr>
            <a:spLocks noGrp="1"/>
          </p:cNvSpPr>
          <p:nvPr>
            <p:ph type="body" sz="quarter" idx="19"/>
          </p:nvPr>
        </p:nvSpPr>
        <p:spPr/>
        <p:txBody>
          <a:bodyPr/>
          <a:lstStyle/>
          <a:p>
            <a:pPr>
              <a:lnSpc>
                <a:spcPct val="100000"/>
              </a:lnSpc>
              <a:spcBef>
                <a:spcPts val="600"/>
              </a:spcBef>
            </a:pPr>
            <a:r>
              <a:rPr lang="en-US" sz="1800" dirty="0">
                <a:latin typeface="+mj-lt"/>
              </a:rPr>
              <a:t>Simplify the user experience</a:t>
            </a:r>
            <a:r>
              <a:rPr lang="en-US" sz="1800" dirty="0"/>
              <a:t>:</a:t>
            </a:r>
          </a:p>
          <a:p>
            <a:pPr>
              <a:lnSpc>
                <a:spcPct val="100000"/>
              </a:lnSpc>
              <a:spcBef>
                <a:spcPts val="600"/>
              </a:spcBef>
            </a:pPr>
            <a:r>
              <a:rPr lang="en-US" sz="1800" dirty="0"/>
              <a:t>User interface will hide tables, rows and features a user does not have the privileges to use</a:t>
            </a:r>
          </a:p>
        </p:txBody>
      </p:sp>
    </p:spTree>
    <p:extLst>
      <p:ext uri="{BB962C8B-B14F-4D97-AF65-F5344CB8AC3E}">
        <p14:creationId xmlns:p14="http://schemas.microsoft.com/office/powerpoint/2010/main" val="31653215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Key security components</a:t>
            </a:r>
          </a:p>
        </p:txBody>
      </p:sp>
      <p:pic>
        <p:nvPicPr>
          <p:cNvPr id="13" name="Picture 12" descr="Icon of an unrolled document with writing on it">
            <a:extLst>
              <a:ext uri="{FF2B5EF4-FFF2-40B4-BE49-F238E27FC236}">
                <a16:creationId xmlns:a16="http://schemas.microsoft.com/office/drawing/2014/main" id="{E97CB881-DAEE-464D-A840-914D6D5ED386}"/>
              </a:ext>
            </a:extLst>
          </p:cNvPr>
          <p:cNvPicPr>
            <a:picLocks noChangeAspect="1"/>
          </p:cNvPicPr>
          <p:nvPr/>
        </p:nvPicPr>
        <p:blipFill>
          <a:blip r:embed="rId2"/>
          <a:stretch>
            <a:fillRect/>
          </a:stretch>
        </p:blipFill>
        <p:spPr>
          <a:xfrm>
            <a:off x="418642" y="1454554"/>
            <a:ext cx="914400" cy="914400"/>
          </a:xfrm>
          <a:prstGeom prst="rect">
            <a:avLst/>
          </a:prstGeom>
        </p:spPr>
      </p:pic>
      <p:sp>
        <p:nvSpPr>
          <p:cNvPr id="3" name="Text Placeholder 2"/>
          <p:cNvSpPr>
            <a:spLocks noGrp="1"/>
          </p:cNvSpPr>
          <p:nvPr>
            <p:ph type="body" sz="quarter" idx="11"/>
          </p:nvPr>
        </p:nvSpPr>
        <p:spPr/>
        <p:txBody>
          <a:bodyPr/>
          <a:lstStyle/>
          <a:p>
            <a:pPr>
              <a:lnSpc>
                <a:spcPct val="100000"/>
              </a:lnSpc>
            </a:pPr>
            <a:r>
              <a:rPr lang="en-US" sz="1800" dirty="0">
                <a:latin typeface="+mj-lt"/>
              </a:rPr>
              <a:t>Business Units</a:t>
            </a:r>
            <a:r>
              <a:rPr lang="en-US" sz="1800" dirty="0"/>
              <a:t>: Provide a framework for your organizational security structure</a:t>
            </a:r>
          </a:p>
        </p:txBody>
      </p:sp>
      <p:pic>
        <p:nvPicPr>
          <p:cNvPr id="18" name="Picture 17" descr="Icon of a server with a padlock in the lower right corner">
            <a:extLst>
              <a:ext uri="{FF2B5EF4-FFF2-40B4-BE49-F238E27FC236}">
                <a16:creationId xmlns:a16="http://schemas.microsoft.com/office/drawing/2014/main" id="{7C25B8B2-3ABA-42BA-93BB-AC2D80802A95}"/>
              </a:ext>
            </a:extLst>
          </p:cNvPr>
          <p:cNvPicPr>
            <a:picLocks noChangeAspect="1"/>
          </p:cNvPicPr>
          <p:nvPr/>
        </p:nvPicPr>
        <p:blipFill>
          <a:blip r:embed="rId3"/>
          <a:stretch>
            <a:fillRect/>
          </a:stretch>
        </p:blipFill>
        <p:spPr>
          <a:xfrm>
            <a:off x="418642" y="2542353"/>
            <a:ext cx="914400" cy="914400"/>
          </a:xfrm>
          <a:prstGeom prst="rect">
            <a:avLst/>
          </a:prstGeom>
        </p:spPr>
      </p:pic>
      <p:sp>
        <p:nvSpPr>
          <p:cNvPr id="14" name="Text Placeholder 13">
            <a:extLst>
              <a:ext uri="{FF2B5EF4-FFF2-40B4-BE49-F238E27FC236}">
                <a16:creationId xmlns:a16="http://schemas.microsoft.com/office/drawing/2014/main" id="{6C0B39D4-E0C4-4B6D-B82F-C4777B24A22C}"/>
              </a:ext>
            </a:extLst>
          </p:cNvPr>
          <p:cNvSpPr>
            <a:spLocks noGrp="1"/>
          </p:cNvSpPr>
          <p:nvPr>
            <p:ph type="body" sz="quarter" idx="15"/>
          </p:nvPr>
        </p:nvSpPr>
        <p:spPr/>
        <p:txBody>
          <a:bodyPr/>
          <a:lstStyle/>
          <a:p>
            <a:pPr>
              <a:lnSpc>
                <a:spcPct val="100000"/>
              </a:lnSpc>
            </a:pPr>
            <a:r>
              <a:rPr lang="en-US" sz="1800" dirty="0">
                <a:latin typeface="+mj-lt"/>
              </a:rPr>
              <a:t>Privileges</a:t>
            </a:r>
            <a:r>
              <a:rPr lang="en-US" sz="1800" dirty="0"/>
              <a:t>: Indicate what actions a user can perform on each table</a:t>
            </a:r>
          </a:p>
        </p:txBody>
      </p:sp>
      <p:pic>
        <p:nvPicPr>
          <p:cNvPr id="20" name="Picture 19" descr="Icon of a document with a padlock in the lower right corner">
            <a:extLst>
              <a:ext uri="{FF2B5EF4-FFF2-40B4-BE49-F238E27FC236}">
                <a16:creationId xmlns:a16="http://schemas.microsoft.com/office/drawing/2014/main" id="{914F7479-E698-4281-9D39-7900E286134C}"/>
              </a:ext>
            </a:extLst>
          </p:cNvPr>
          <p:cNvPicPr>
            <a:picLocks noChangeAspect="1"/>
          </p:cNvPicPr>
          <p:nvPr/>
        </p:nvPicPr>
        <p:blipFill>
          <a:blip r:embed="rId4"/>
          <a:stretch>
            <a:fillRect/>
          </a:stretch>
        </p:blipFill>
        <p:spPr>
          <a:xfrm>
            <a:off x="418642" y="3630152"/>
            <a:ext cx="914400" cy="914400"/>
          </a:xfrm>
          <a:prstGeom prst="rect">
            <a:avLst/>
          </a:prstGeom>
        </p:spPr>
      </p:pic>
      <p:sp>
        <p:nvSpPr>
          <p:cNvPr id="15" name="Text Placeholder 14">
            <a:extLst>
              <a:ext uri="{FF2B5EF4-FFF2-40B4-BE49-F238E27FC236}">
                <a16:creationId xmlns:a16="http://schemas.microsoft.com/office/drawing/2014/main" id="{3CD42261-DC55-4C9D-92AD-79B3DA4F5EB3}"/>
              </a:ext>
            </a:extLst>
          </p:cNvPr>
          <p:cNvSpPr>
            <a:spLocks noGrp="1"/>
          </p:cNvSpPr>
          <p:nvPr>
            <p:ph type="body" sz="quarter" idx="17"/>
          </p:nvPr>
        </p:nvSpPr>
        <p:spPr/>
        <p:txBody>
          <a:bodyPr/>
          <a:lstStyle/>
          <a:p>
            <a:pPr>
              <a:lnSpc>
                <a:spcPct val="100000"/>
              </a:lnSpc>
            </a:pPr>
            <a:r>
              <a:rPr lang="en-US" sz="1800" dirty="0">
                <a:latin typeface="+mj-lt"/>
              </a:rPr>
              <a:t>Access levels</a:t>
            </a:r>
            <a:r>
              <a:rPr lang="en-US" sz="1800" dirty="0"/>
              <a:t>: Define which rows for that table the user can perform actions upon </a:t>
            </a:r>
          </a:p>
        </p:txBody>
      </p:sp>
      <p:pic>
        <p:nvPicPr>
          <p:cNvPr id="22" name="Picture 21" descr="Icon of a server with a padlock in the lower right corner">
            <a:extLst>
              <a:ext uri="{FF2B5EF4-FFF2-40B4-BE49-F238E27FC236}">
                <a16:creationId xmlns:a16="http://schemas.microsoft.com/office/drawing/2014/main" id="{9AFB15A3-DC59-4EA3-8567-40BDCE369D94}"/>
              </a:ext>
            </a:extLst>
          </p:cNvPr>
          <p:cNvPicPr>
            <a:picLocks noChangeAspect="1"/>
          </p:cNvPicPr>
          <p:nvPr/>
        </p:nvPicPr>
        <p:blipFill>
          <a:blip r:embed="rId5"/>
          <a:stretch>
            <a:fillRect/>
          </a:stretch>
        </p:blipFill>
        <p:spPr>
          <a:xfrm>
            <a:off x="418642" y="4717951"/>
            <a:ext cx="914400" cy="914400"/>
          </a:xfrm>
          <a:prstGeom prst="rect">
            <a:avLst/>
          </a:prstGeom>
        </p:spPr>
      </p:pic>
      <p:sp>
        <p:nvSpPr>
          <p:cNvPr id="16" name="Text Placeholder 15">
            <a:extLst>
              <a:ext uri="{FF2B5EF4-FFF2-40B4-BE49-F238E27FC236}">
                <a16:creationId xmlns:a16="http://schemas.microsoft.com/office/drawing/2014/main" id="{BCCDFF26-3B9C-46A8-A046-4EF48F97C08D}"/>
              </a:ext>
            </a:extLst>
          </p:cNvPr>
          <p:cNvSpPr>
            <a:spLocks noGrp="1"/>
          </p:cNvSpPr>
          <p:nvPr>
            <p:ph type="body" sz="quarter" idx="19"/>
          </p:nvPr>
        </p:nvSpPr>
        <p:spPr>
          <a:xfrm>
            <a:off x="1568744" y="4726875"/>
            <a:ext cx="10204614" cy="896552"/>
          </a:xfrm>
        </p:spPr>
        <p:txBody>
          <a:bodyPr/>
          <a:lstStyle/>
          <a:p>
            <a:pPr>
              <a:lnSpc>
                <a:spcPct val="100000"/>
              </a:lnSpc>
            </a:pPr>
            <a:r>
              <a:rPr lang="en-US" sz="1800" dirty="0">
                <a:latin typeface="+mj-lt"/>
              </a:rPr>
              <a:t>Security Roles</a:t>
            </a:r>
            <a:r>
              <a:rPr lang="en-US" sz="1800" dirty="0"/>
              <a:t>: Defines the specific permissions a user or team has</a:t>
            </a:r>
          </a:p>
        </p:txBody>
      </p:sp>
    </p:spTree>
    <p:extLst>
      <p:ext uri="{BB962C8B-B14F-4D97-AF65-F5344CB8AC3E}">
        <p14:creationId xmlns:p14="http://schemas.microsoft.com/office/powerpoint/2010/main" val="260236429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440494"/>
            <a:ext cx="11341268" cy="680196"/>
          </a:xfrm>
        </p:spPr>
        <p:txBody>
          <a:bodyPr/>
          <a:lstStyle/>
          <a:p>
            <a:pPr>
              <a:lnSpc>
                <a:spcPct val="100000"/>
              </a:lnSpc>
            </a:pPr>
            <a:r>
              <a:rPr lang="en-US" dirty="0"/>
              <a:t>Business units</a:t>
            </a:r>
          </a:p>
        </p:txBody>
      </p:sp>
      <p:sp>
        <p:nvSpPr>
          <p:cNvPr id="5" name="Text Placeholder 4">
            <a:extLst>
              <a:ext uri="{FF2B5EF4-FFF2-40B4-BE49-F238E27FC236}">
                <a16:creationId xmlns:a16="http://schemas.microsoft.com/office/drawing/2014/main" id="{146A660B-8BC0-42D5-93A4-E76898DE149C}"/>
              </a:ext>
            </a:extLst>
          </p:cNvPr>
          <p:cNvSpPr>
            <a:spLocks noGrp="1"/>
          </p:cNvSpPr>
          <p:nvPr>
            <p:ph type="body" sz="quarter" idx="4294967295"/>
          </p:nvPr>
        </p:nvSpPr>
        <p:spPr>
          <a:xfrm>
            <a:off x="418643" y="1006156"/>
            <a:ext cx="11341100" cy="492443"/>
          </a:xfrm>
        </p:spPr>
        <p:txBody>
          <a:bodyPr/>
          <a:lstStyle/>
          <a:p>
            <a:r>
              <a:rPr lang="en-US" sz="2000" dirty="0"/>
              <a:t>Provide the framework for your organizational structure:</a:t>
            </a:r>
          </a:p>
        </p:txBody>
      </p:sp>
      <p:pic>
        <p:nvPicPr>
          <p:cNvPr id="75" name="Picture 74" descr="Icon of a server with a padlock in the lower right corner">
            <a:extLst>
              <a:ext uri="{FF2B5EF4-FFF2-40B4-BE49-F238E27FC236}">
                <a16:creationId xmlns:a16="http://schemas.microsoft.com/office/drawing/2014/main" id="{41064321-348C-4F40-A436-57F15C386147}"/>
              </a:ext>
            </a:extLst>
          </p:cNvPr>
          <p:cNvPicPr>
            <a:picLocks noChangeAspect="1"/>
          </p:cNvPicPr>
          <p:nvPr/>
        </p:nvPicPr>
        <p:blipFill>
          <a:blip r:embed="rId2"/>
          <a:stretch>
            <a:fillRect/>
          </a:stretch>
        </p:blipFill>
        <p:spPr>
          <a:xfrm>
            <a:off x="417118" y="1527452"/>
            <a:ext cx="914400" cy="914400"/>
          </a:xfrm>
          <a:prstGeom prst="rect">
            <a:avLst/>
          </a:prstGeom>
        </p:spPr>
      </p:pic>
      <p:sp>
        <p:nvSpPr>
          <p:cNvPr id="3" name="Text Placeholder 2"/>
          <p:cNvSpPr>
            <a:spLocks noGrp="1"/>
          </p:cNvSpPr>
          <p:nvPr>
            <p:ph type="body" sz="quarter" idx="11"/>
          </p:nvPr>
        </p:nvSpPr>
        <p:spPr>
          <a:xfrm>
            <a:off x="1568744" y="1484544"/>
            <a:ext cx="10204614" cy="841256"/>
          </a:xfrm>
        </p:spPr>
        <p:txBody>
          <a:bodyPr>
            <a:spAutoFit/>
          </a:bodyPr>
          <a:lstStyle/>
          <a:p>
            <a:pPr>
              <a:lnSpc>
                <a:spcPct val="100000"/>
              </a:lnSpc>
              <a:spcBef>
                <a:spcPts val="0"/>
              </a:spcBef>
              <a:spcAft>
                <a:spcPts val="400"/>
              </a:spcAft>
            </a:pPr>
            <a:r>
              <a:rPr lang="en-US" sz="1600" dirty="0">
                <a:latin typeface="+mj-lt"/>
              </a:rPr>
              <a:t>Contain Users, Teams, Security Roles</a:t>
            </a:r>
          </a:p>
          <a:p>
            <a:pPr>
              <a:lnSpc>
                <a:spcPct val="100000"/>
              </a:lnSpc>
              <a:spcBef>
                <a:spcPts val="0"/>
              </a:spcBef>
              <a:spcAft>
                <a:spcPts val="400"/>
              </a:spcAft>
            </a:pPr>
            <a:r>
              <a:rPr lang="en-US" sz="1600" dirty="0">
                <a:latin typeface="+mj-lt"/>
              </a:rPr>
              <a:t>Security (data access including reports):</a:t>
            </a:r>
          </a:p>
          <a:p>
            <a:pPr>
              <a:lnSpc>
                <a:spcPct val="100000"/>
              </a:lnSpc>
              <a:spcBef>
                <a:spcPts val="0"/>
              </a:spcBef>
              <a:spcAft>
                <a:spcPts val="400"/>
              </a:spcAft>
            </a:pPr>
            <a:r>
              <a:rPr lang="en-US" sz="1600" dirty="0"/>
              <a:t>Define boundaries for Security Role Access Levels</a:t>
            </a:r>
          </a:p>
        </p:txBody>
      </p:sp>
      <p:pic>
        <p:nvPicPr>
          <p:cNvPr id="80" name="Picture 79" descr="Icon of three boxes in a bracket chart">
            <a:extLst>
              <a:ext uri="{FF2B5EF4-FFF2-40B4-BE49-F238E27FC236}">
                <a16:creationId xmlns:a16="http://schemas.microsoft.com/office/drawing/2014/main" id="{CB946831-998C-46AD-AB33-C3EF016FBCCC}"/>
              </a:ext>
            </a:extLst>
          </p:cNvPr>
          <p:cNvPicPr>
            <a:picLocks noChangeAspect="1"/>
          </p:cNvPicPr>
          <p:nvPr/>
        </p:nvPicPr>
        <p:blipFill>
          <a:blip r:embed="rId3"/>
          <a:stretch>
            <a:fillRect/>
          </a:stretch>
        </p:blipFill>
        <p:spPr>
          <a:xfrm>
            <a:off x="418642" y="2537965"/>
            <a:ext cx="914400" cy="914400"/>
          </a:xfrm>
          <a:prstGeom prst="rect">
            <a:avLst/>
          </a:prstGeom>
        </p:spPr>
      </p:pic>
      <p:sp>
        <p:nvSpPr>
          <p:cNvPr id="38" name="Text Placeholder 37">
            <a:extLst>
              <a:ext uri="{FF2B5EF4-FFF2-40B4-BE49-F238E27FC236}">
                <a16:creationId xmlns:a16="http://schemas.microsoft.com/office/drawing/2014/main" id="{54D4C58B-9CBB-4FDC-85B8-33AB67E7AE14}"/>
              </a:ext>
            </a:extLst>
          </p:cNvPr>
          <p:cNvSpPr>
            <a:spLocks noGrp="1"/>
          </p:cNvSpPr>
          <p:nvPr>
            <p:ph type="body" sz="quarter" idx="15"/>
          </p:nvPr>
        </p:nvSpPr>
        <p:spPr/>
        <p:txBody>
          <a:bodyPr>
            <a:noAutofit/>
          </a:bodyPr>
          <a:lstStyle/>
          <a:p>
            <a:pPr>
              <a:lnSpc>
                <a:spcPct val="100000"/>
              </a:lnSpc>
              <a:spcBef>
                <a:spcPts val="0"/>
              </a:spcBef>
              <a:spcAft>
                <a:spcPts val="400"/>
              </a:spcAft>
            </a:pPr>
            <a:r>
              <a:rPr lang="en-US" sz="1600" dirty="0">
                <a:latin typeface="+mj-lt"/>
              </a:rPr>
              <a:t>First Business Unit is the “Root” Business Unit:</a:t>
            </a:r>
          </a:p>
          <a:p>
            <a:pPr>
              <a:lnSpc>
                <a:spcPct val="100000"/>
              </a:lnSpc>
              <a:spcBef>
                <a:spcPts val="0"/>
              </a:spcBef>
              <a:spcAft>
                <a:spcPts val="400"/>
              </a:spcAft>
            </a:pPr>
            <a:r>
              <a:rPr lang="en-US" sz="1600" dirty="0"/>
              <a:t>Created when organization is deployed, with same name as the organization</a:t>
            </a:r>
          </a:p>
        </p:txBody>
      </p:sp>
      <p:pic>
        <p:nvPicPr>
          <p:cNvPr id="88" name="Picture 87" descr="Icon of a bracket chart">
            <a:extLst>
              <a:ext uri="{FF2B5EF4-FFF2-40B4-BE49-F238E27FC236}">
                <a16:creationId xmlns:a16="http://schemas.microsoft.com/office/drawing/2014/main" id="{32D01C89-D346-4DDD-82D3-1A19ED24F78C}"/>
              </a:ext>
            </a:extLst>
          </p:cNvPr>
          <p:cNvPicPr>
            <a:picLocks noChangeAspect="1"/>
          </p:cNvPicPr>
          <p:nvPr/>
        </p:nvPicPr>
        <p:blipFill>
          <a:blip r:embed="rId4"/>
          <a:stretch>
            <a:fillRect/>
          </a:stretch>
        </p:blipFill>
        <p:spPr>
          <a:xfrm>
            <a:off x="418642" y="3682816"/>
            <a:ext cx="914400" cy="914400"/>
          </a:xfrm>
          <a:prstGeom prst="rect">
            <a:avLst/>
          </a:prstGeom>
        </p:spPr>
      </p:pic>
      <p:sp>
        <p:nvSpPr>
          <p:cNvPr id="39" name="Text Placeholder 38">
            <a:extLst>
              <a:ext uri="{FF2B5EF4-FFF2-40B4-BE49-F238E27FC236}">
                <a16:creationId xmlns:a16="http://schemas.microsoft.com/office/drawing/2014/main" id="{24B281E1-9CC0-4F86-BF70-5FB4E0B4DAE4}"/>
              </a:ext>
            </a:extLst>
          </p:cNvPr>
          <p:cNvSpPr>
            <a:spLocks noGrp="1"/>
          </p:cNvSpPr>
          <p:nvPr>
            <p:ph type="body" sz="quarter" idx="17"/>
          </p:nvPr>
        </p:nvSpPr>
        <p:spPr>
          <a:xfrm>
            <a:off x="1568744" y="3682816"/>
            <a:ext cx="10204614" cy="896552"/>
          </a:xfrm>
        </p:spPr>
        <p:txBody>
          <a:bodyPr>
            <a:noAutofit/>
          </a:bodyPr>
          <a:lstStyle/>
          <a:p>
            <a:pPr>
              <a:lnSpc>
                <a:spcPct val="100000"/>
              </a:lnSpc>
              <a:spcBef>
                <a:spcPts val="0"/>
              </a:spcBef>
              <a:spcAft>
                <a:spcPts val="400"/>
              </a:spcAft>
            </a:pPr>
            <a:r>
              <a:rPr lang="en-US" sz="1600" dirty="0">
                <a:latin typeface="+mj-lt"/>
              </a:rPr>
              <a:t>Child business units linked in a hierarchy:</a:t>
            </a:r>
          </a:p>
          <a:p>
            <a:pPr>
              <a:lnSpc>
                <a:spcPct val="100000"/>
              </a:lnSpc>
              <a:spcBef>
                <a:spcPts val="0"/>
              </a:spcBef>
              <a:spcAft>
                <a:spcPts val="400"/>
              </a:spcAft>
            </a:pPr>
            <a:r>
              <a:rPr lang="en-US" sz="1600" dirty="0"/>
              <a:t>Similar to an organization chart, but you do not have to replicate your organization chart – create only the business units needed to meet security needs</a:t>
            </a:r>
          </a:p>
        </p:txBody>
      </p:sp>
    </p:spTree>
    <p:extLst>
      <p:ext uri="{BB962C8B-B14F-4D97-AF65-F5344CB8AC3E}">
        <p14:creationId xmlns:p14="http://schemas.microsoft.com/office/powerpoint/2010/main" val="29388868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GB" dirty="0"/>
              <a:t>Security roles explained</a:t>
            </a:r>
          </a:p>
        </p:txBody>
      </p:sp>
      <p:pic>
        <p:nvPicPr>
          <p:cNvPr id="39" name="Picture 38" descr="Icon of a communication signal">
            <a:extLst>
              <a:ext uri="{FF2B5EF4-FFF2-40B4-BE49-F238E27FC236}">
                <a16:creationId xmlns:a16="http://schemas.microsoft.com/office/drawing/2014/main" id="{D7E7D068-36F0-4B37-BF61-D6DEF0CD6AA8}"/>
              </a:ext>
            </a:extLst>
          </p:cNvPr>
          <p:cNvPicPr>
            <a:picLocks noChangeAspect="1"/>
          </p:cNvPicPr>
          <p:nvPr/>
        </p:nvPicPr>
        <p:blipFill>
          <a:blip r:embed="rId2"/>
          <a:stretch>
            <a:fillRect/>
          </a:stretch>
        </p:blipFill>
        <p:spPr>
          <a:xfrm>
            <a:off x="418642" y="1456896"/>
            <a:ext cx="915924" cy="915924"/>
          </a:xfrm>
          <a:prstGeom prst="rect">
            <a:avLst/>
          </a:prstGeom>
        </p:spPr>
      </p:pic>
      <p:sp>
        <p:nvSpPr>
          <p:cNvPr id="42" name="Text Placeholder 41">
            <a:extLst>
              <a:ext uri="{FF2B5EF4-FFF2-40B4-BE49-F238E27FC236}">
                <a16:creationId xmlns:a16="http://schemas.microsoft.com/office/drawing/2014/main" id="{A2D970A5-62F1-46F9-AF8F-C3986860BD7C}"/>
              </a:ext>
            </a:extLst>
          </p:cNvPr>
          <p:cNvSpPr>
            <a:spLocks noGrp="1"/>
          </p:cNvSpPr>
          <p:nvPr>
            <p:ph type="body" sz="quarter" idx="11"/>
          </p:nvPr>
        </p:nvSpPr>
        <p:spPr>
          <a:xfrm>
            <a:off x="1568744" y="1456896"/>
            <a:ext cx="10204614" cy="984885"/>
          </a:xfrm>
        </p:spPr>
        <p:txBody>
          <a:bodyPr anchor="t">
            <a:noAutofit/>
          </a:bodyPr>
          <a:lstStyle/>
          <a:p>
            <a:pPr lvl="0">
              <a:lnSpc>
                <a:spcPct val="100000"/>
              </a:lnSpc>
              <a:spcBef>
                <a:spcPts val="0"/>
              </a:spcBef>
              <a:spcAft>
                <a:spcPts val="600"/>
              </a:spcAft>
            </a:pPr>
            <a:r>
              <a:rPr lang="en-US" sz="2000">
                <a:latin typeface="+mj-lt"/>
              </a:rPr>
              <a:t>Define the permissions a user or team has</a:t>
            </a:r>
            <a:r>
              <a:rPr lang="en-US" sz="2000"/>
              <a:t>:</a:t>
            </a:r>
          </a:p>
          <a:p>
            <a:pPr lvl="0">
              <a:lnSpc>
                <a:spcPct val="100000"/>
              </a:lnSpc>
              <a:spcBef>
                <a:spcPts val="0"/>
              </a:spcBef>
              <a:spcAft>
                <a:spcPts val="600"/>
              </a:spcAft>
            </a:pPr>
            <a:r>
              <a:rPr lang="en-US" sz="1800"/>
              <a:t>Permissions defined by privileges and access levels</a:t>
            </a:r>
          </a:p>
          <a:p>
            <a:pPr lvl="0">
              <a:lnSpc>
                <a:spcPct val="100000"/>
              </a:lnSpc>
              <a:spcBef>
                <a:spcPts val="0"/>
              </a:spcBef>
              <a:spcAft>
                <a:spcPts val="600"/>
              </a:spcAft>
            </a:pPr>
            <a:r>
              <a:rPr lang="en-US" sz="1800"/>
              <a:t>All users must be assigned at least one security role</a:t>
            </a:r>
          </a:p>
        </p:txBody>
      </p:sp>
      <p:pic>
        <p:nvPicPr>
          <p:cNvPr id="33" name="Picture 32" descr="Icon of a key">
            <a:extLst>
              <a:ext uri="{FF2B5EF4-FFF2-40B4-BE49-F238E27FC236}">
                <a16:creationId xmlns:a16="http://schemas.microsoft.com/office/drawing/2014/main" id="{D2984A75-042A-4990-954E-9429758846FB}"/>
              </a:ext>
            </a:extLst>
          </p:cNvPr>
          <p:cNvPicPr>
            <a:picLocks noChangeAspect="1"/>
          </p:cNvPicPr>
          <p:nvPr/>
        </p:nvPicPr>
        <p:blipFill>
          <a:blip r:embed="rId3"/>
          <a:stretch>
            <a:fillRect/>
          </a:stretch>
        </p:blipFill>
        <p:spPr>
          <a:xfrm>
            <a:off x="418642" y="2923574"/>
            <a:ext cx="915924" cy="915924"/>
          </a:xfrm>
          <a:prstGeom prst="rect">
            <a:avLst/>
          </a:prstGeom>
        </p:spPr>
      </p:pic>
      <p:sp>
        <p:nvSpPr>
          <p:cNvPr id="57" name="Text Placeholder 56">
            <a:extLst>
              <a:ext uri="{FF2B5EF4-FFF2-40B4-BE49-F238E27FC236}">
                <a16:creationId xmlns:a16="http://schemas.microsoft.com/office/drawing/2014/main" id="{95FBE444-2C0C-419F-B4B0-63B76127A486}"/>
              </a:ext>
            </a:extLst>
          </p:cNvPr>
          <p:cNvSpPr>
            <a:spLocks noGrp="1"/>
          </p:cNvSpPr>
          <p:nvPr>
            <p:ph type="body" sz="quarter" idx="15"/>
          </p:nvPr>
        </p:nvSpPr>
        <p:spPr>
          <a:xfrm>
            <a:off x="1568744" y="2980724"/>
            <a:ext cx="10204614" cy="1692771"/>
          </a:xfrm>
        </p:spPr>
        <p:txBody>
          <a:bodyPr anchor="t">
            <a:noAutofit/>
          </a:bodyPr>
          <a:lstStyle/>
          <a:p>
            <a:pPr lvl="0">
              <a:lnSpc>
                <a:spcPct val="100000"/>
              </a:lnSpc>
              <a:spcBef>
                <a:spcPts val="0"/>
              </a:spcBef>
              <a:spcAft>
                <a:spcPts val="600"/>
              </a:spcAft>
            </a:pPr>
            <a:r>
              <a:rPr lang="en-US" sz="2000" noProof="0">
                <a:latin typeface="+mj-lt"/>
              </a:rPr>
              <a:t>Options for assigning security roles to users</a:t>
            </a:r>
            <a:r>
              <a:rPr lang="en-US" sz="2000" noProof="0"/>
              <a:t>:</a:t>
            </a:r>
          </a:p>
          <a:p>
            <a:pPr lvl="0">
              <a:lnSpc>
                <a:spcPct val="100000"/>
              </a:lnSpc>
              <a:spcBef>
                <a:spcPts val="0"/>
              </a:spcBef>
              <a:spcAft>
                <a:spcPts val="600"/>
              </a:spcAft>
            </a:pPr>
            <a:r>
              <a:rPr lang="en-US" sz="1800" noProof="0"/>
              <a:t>Modify the default roles before you assign them</a:t>
            </a:r>
          </a:p>
          <a:p>
            <a:pPr lvl="0">
              <a:lnSpc>
                <a:spcPct val="100000"/>
              </a:lnSpc>
              <a:spcBef>
                <a:spcPts val="0"/>
              </a:spcBef>
              <a:spcAft>
                <a:spcPts val="600"/>
              </a:spcAft>
            </a:pPr>
            <a:r>
              <a:rPr lang="en-US" sz="1800" noProof="0"/>
              <a:t>Create copies of the default roles as templates</a:t>
            </a:r>
          </a:p>
          <a:p>
            <a:pPr lvl="0">
              <a:lnSpc>
                <a:spcPct val="100000"/>
              </a:lnSpc>
              <a:spcBef>
                <a:spcPts val="0"/>
              </a:spcBef>
              <a:spcAft>
                <a:spcPts val="600"/>
              </a:spcAft>
            </a:pPr>
            <a:r>
              <a:rPr lang="en-US" sz="1800" noProof="0"/>
              <a:t>Create new Security Roles, adding the privileges you require – </a:t>
            </a:r>
            <a:r>
              <a:rPr lang="en-US" sz="1800"/>
              <a:t>usually only for roles with few privileges</a:t>
            </a:r>
            <a:endParaRPr lang="en-US" sz="1800" noProof="0"/>
          </a:p>
        </p:txBody>
      </p:sp>
    </p:spTree>
    <p:extLst>
      <p:ext uri="{BB962C8B-B14F-4D97-AF65-F5344CB8AC3E}">
        <p14:creationId xmlns:p14="http://schemas.microsoft.com/office/powerpoint/2010/main" val="169250819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nSpc>
                <a:spcPct val="100000"/>
              </a:lnSpc>
            </a:pPr>
            <a:r>
              <a:rPr lang="en-US" dirty="0"/>
              <a:t>Privileges</a:t>
            </a:r>
          </a:p>
        </p:txBody>
      </p:sp>
      <p:pic>
        <p:nvPicPr>
          <p:cNvPr id="28" name="Picture 27" descr="Icon of a server with a padlock in the lower right corner">
            <a:extLst>
              <a:ext uri="{FF2B5EF4-FFF2-40B4-BE49-F238E27FC236}">
                <a16:creationId xmlns:a16="http://schemas.microsoft.com/office/drawing/2014/main" id="{B6E4E224-4D51-4BF1-994E-8279A23CE491}"/>
              </a:ext>
            </a:extLst>
          </p:cNvPr>
          <p:cNvPicPr>
            <a:picLocks noChangeAspect="1"/>
          </p:cNvPicPr>
          <p:nvPr/>
        </p:nvPicPr>
        <p:blipFill>
          <a:blip r:embed="rId2"/>
          <a:stretch>
            <a:fillRect/>
          </a:stretch>
        </p:blipFill>
        <p:spPr>
          <a:xfrm>
            <a:off x="418642" y="1447209"/>
            <a:ext cx="915924" cy="915924"/>
          </a:xfrm>
          <a:prstGeom prst="rect">
            <a:avLst/>
          </a:prstGeom>
        </p:spPr>
      </p:pic>
      <p:sp>
        <p:nvSpPr>
          <p:cNvPr id="13315" name="Rectangle 3"/>
          <p:cNvSpPr>
            <a:spLocks noGrp="1" noChangeArrowheads="1"/>
          </p:cNvSpPr>
          <p:nvPr>
            <p:ph type="body" sz="quarter" idx="11"/>
          </p:nvPr>
        </p:nvSpPr>
        <p:spPr>
          <a:xfrm>
            <a:off x="1568744" y="1751283"/>
            <a:ext cx="10204614" cy="307777"/>
          </a:xfrm>
        </p:spPr>
        <p:txBody>
          <a:bodyPr>
            <a:spAutoFit/>
          </a:bodyPr>
          <a:lstStyle/>
          <a:p>
            <a:pPr>
              <a:lnSpc>
                <a:spcPct val="100000"/>
              </a:lnSpc>
            </a:pPr>
            <a:r>
              <a:rPr lang="en-US" sz="2000"/>
              <a:t>The most basic security unit in Microsoft Dynamics 365</a:t>
            </a:r>
          </a:p>
        </p:txBody>
      </p:sp>
      <p:pic>
        <p:nvPicPr>
          <p:cNvPr id="33" name="Picture 32" descr="Icon of a circle and a square with a curved arrow between them">
            <a:extLst>
              <a:ext uri="{FF2B5EF4-FFF2-40B4-BE49-F238E27FC236}">
                <a16:creationId xmlns:a16="http://schemas.microsoft.com/office/drawing/2014/main" id="{A92E0F7B-84E9-49DB-B912-97C05231B667}"/>
              </a:ext>
            </a:extLst>
          </p:cNvPr>
          <p:cNvPicPr>
            <a:picLocks noChangeAspect="1"/>
          </p:cNvPicPr>
          <p:nvPr/>
        </p:nvPicPr>
        <p:blipFill>
          <a:blip r:embed="rId3"/>
          <a:stretch>
            <a:fillRect/>
          </a:stretch>
        </p:blipFill>
        <p:spPr>
          <a:xfrm>
            <a:off x="418642" y="2542226"/>
            <a:ext cx="915924" cy="915924"/>
          </a:xfrm>
          <a:prstGeom prst="rect">
            <a:avLst/>
          </a:prstGeom>
        </p:spPr>
      </p:pic>
      <p:sp>
        <p:nvSpPr>
          <p:cNvPr id="7" name="Text Placeholder 6">
            <a:extLst>
              <a:ext uri="{FF2B5EF4-FFF2-40B4-BE49-F238E27FC236}">
                <a16:creationId xmlns:a16="http://schemas.microsoft.com/office/drawing/2014/main" id="{8F82AB1C-B81D-4BB8-9947-2B5CDE74A8F4}"/>
              </a:ext>
            </a:extLst>
          </p:cNvPr>
          <p:cNvSpPr>
            <a:spLocks noGrp="1"/>
          </p:cNvSpPr>
          <p:nvPr>
            <p:ph type="body" sz="quarter" idx="15"/>
          </p:nvPr>
        </p:nvSpPr>
        <p:spPr>
          <a:xfrm>
            <a:off x="1568744" y="2841276"/>
            <a:ext cx="10204614" cy="307777"/>
          </a:xfrm>
        </p:spPr>
        <p:txBody>
          <a:bodyPr>
            <a:spAutoFit/>
          </a:bodyPr>
          <a:lstStyle/>
          <a:p>
            <a:pPr>
              <a:lnSpc>
                <a:spcPct val="100000"/>
              </a:lnSpc>
            </a:pPr>
            <a:r>
              <a:rPr lang="en-US" sz="2000" dirty="0"/>
              <a:t>Define what actions a user can perform on each table in the system</a:t>
            </a:r>
          </a:p>
        </p:txBody>
      </p:sp>
      <p:pic>
        <p:nvPicPr>
          <p:cNvPr id="35" name="Picture 34" descr="Icon of two documents stacked together with writing on them">
            <a:extLst>
              <a:ext uri="{FF2B5EF4-FFF2-40B4-BE49-F238E27FC236}">
                <a16:creationId xmlns:a16="http://schemas.microsoft.com/office/drawing/2014/main" id="{79D387F7-B729-4B2B-80CA-92A9E488726D}"/>
              </a:ext>
            </a:extLst>
          </p:cNvPr>
          <p:cNvPicPr>
            <a:picLocks noChangeAspect="1"/>
          </p:cNvPicPr>
          <p:nvPr/>
        </p:nvPicPr>
        <p:blipFill>
          <a:blip r:embed="rId4"/>
          <a:stretch>
            <a:fillRect/>
          </a:stretch>
        </p:blipFill>
        <p:spPr>
          <a:xfrm>
            <a:off x="418642" y="3719880"/>
            <a:ext cx="915924" cy="915924"/>
          </a:xfrm>
          <a:prstGeom prst="rect">
            <a:avLst/>
          </a:prstGeom>
        </p:spPr>
      </p:pic>
      <p:sp>
        <p:nvSpPr>
          <p:cNvPr id="26" name="Text Placeholder 25">
            <a:extLst>
              <a:ext uri="{FF2B5EF4-FFF2-40B4-BE49-F238E27FC236}">
                <a16:creationId xmlns:a16="http://schemas.microsoft.com/office/drawing/2014/main" id="{3D244561-1B41-417A-9283-0B857B61BD35}"/>
              </a:ext>
            </a:extLst>
          </p:cNvPr>
          <p:cNvSpPr>
            <a:spLocks noGrp="1"/>
          </p:cNvSpPr>
          <p:nvPr>
            <p:ph type="body" sz="quarter" idx="17"/>
          </p:nvPr>
        </p:nvSpPr>
        <p:spPr>
          <a:xfrm>
            <a:off x="1588088" y="3931269"/>
            <a:ext cx="10204614" cy="1846659"/>
          </a:xfrm>
        </p:spPr>
        <p:txBody>
          <a:bodyPr anchor="t">
            <a:spAutoFit/>
          </a:bodyPr>
          <a:lstStyle/>
          <a:p>
            <a:pPr>
              <a:lnSpc>
                <a:spcPct val="100000"/>
              </a:lnSpc>
              <a:spcBef>
                <a:spcPts val="0"/>
              </a:spcBef>
              <a:spcAft>
                <a:spcPts val="800"/>
              </a:spcAft>
            </a:pPr>
            <a:r>
              <a:rPr lang="en-US" sz="2000">
                <a:latin typeface="+mj-lt"/>
              </a:rPr>
              <a:t>Examples:</a:t>
            </a:r>
          </a:p>
          <a:p>
            <a:pPr>
              <a:lnSpc>
                <a:spcPct val="100000"/>
              </a:lnSpc>
              <a:spcBef>
                <a:spcPts val="0"/>
              </a:spcBef>
              <a:spcAft>
                <a:spcPts val="800"/>
              </a:spcAft>
            </a:pPr>
            <a:r>
              <a:rPr lang="en-US" sz="1800"/>
              <a:t>Create Contacts</a:t>
            </a:r>
          </a:p>
          <a:p>
            <a:pPr>
              <a:lnSpc>
                <a:spcPct val="100000"/>
              </a:lnSpc>
              <a:spcBef>
                <a:spcPts val="0"/>
              </a:spcBef>
              <a:spcAft>
                <a:spcPts val="800"/>
              </a:spcAft>
            </a:pPr>
            <a:r>
              <a:rPr lang="en-US" sz="1800"/>
              <a:t>Read Accounts</a:t>
            </a:r>
          </a:p>
          <a:p>
            <a:pPr>
              <a:lnSpc>
                <a:spcPct val="100000"/>
              </a:lnSpc>
              <a:spcBef>
                <a:spcPts val="0"/>
              </a:spcBef>
              <a:spcAft>
                <a:spcPts val="800"/>
              </a:spcAft>
            </a:pPr>
            <a:r>
              <a:rPr lang="en-US" sz="1800"/>
              <a:t>Update Invoices</a:t>
            </a:r>
          </a:p>
          <a:p>
            <a:pPr>
              <a:lnSpc>
                <a:spcPct val="100000"/>
              </a:lnSpc>
              <a:spcBef>
                <a:spcPts val="0"/>
              </a:spcBef>
              <a:spcAft>
                <a:spcPts val="800"/>
              </a:spcAft>
            </a:pPr>
            <a:r>
              <a:rPr lang="en-US" sz="1800"/>
              <a:t>Delete Cases</a:t>
            </a:r>
          </a:p>
        </p:txBody>
      </p:sp>
    </p:spTree>
    <p:extLst>
      <p:ext uri="{BB962C8B-B14F-4D97-AF65-F5344CB8AC3E}">
        <p14:creationId xmlns:p14="http://schemas.microsoft.com/office/powerpoint/2010/main" val="132768797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nSpc>
                <a:spcPct val="100000"/>
              </a:lnSpc>
            </a:pPr>
            <a:r>
              <a:rPr lang="en-US" dirty="0"/>
              <a:t>Access levels</a:t>
            </a:r>
          </a:p>
        </p:txBody>
      </p:sp>
      <p:pic>
        <p:nvPicPr>
          <p:cNvPr id="23" name="Picture 22" descr="Icon of a cellphone with a checkmark on the lower right corner">
            <a:extLst>
              <a:ext uri="{FF2B5EF4-FFF2-40B4-BE49-F238E27FC236}">
                <a16:creationId xmlns:a16="http://schemas.microsoft.com/office/drawing/2014/main" id="{5012B85C-D1C3-4DA3-A82B-C9F5583A4C88}"/>
              </a:ext>
            </a:extLst>
          </p:cNvPr>
          <p:cNvPicPr>
            <a:picLocks noChangeAspect="1"/>
          </p:cNvPicPr>
          <p:nvPr/>
        </p:nvPicPr>
        <p:blipFill>
          <a:blip r:embed="rId3"/>
          <a:stretch>
            <a:fillRect/>
          </a:stretch>
        </p:blipFill>
        <p:spPr>
          <a:xfrm>
            <a:off x="418642" y="1374258"/>
            <a:ext cx="915924" cy="915924"/>
          </a:xfrm>
          <a:prstGeom prst="rect">
            <a:avLst/>
          </a:prstGeom>
        </p:spPr>
      </p:pic>
      <p:sp>
        <p:nvSpPr>
          <p:cNvPr id="17411" name="Rectangle 3"/>
          <p:cNvSpPr>
            <a:spLocks noGrp="1" noChangeArrowheads="1"/>
          </p:cNvSpPr>
          <p:nvPr>
            <p:ph type="body" sz="quarter" idx="11"/>
          </p:nvPr>
        </p:nvSpPr>
        <p:spPr>
          <a:xfrm>
            <a:off x="1568744" y="1412730"/>
            <a:ext cx="10204614" cy="984885"/>
          </a:xfrm>
        </p:spPr>
        <p:txBody>
          <a:bodyPr>
            <a:noAutofit/>
          </a:bodyPr>
          <a:lstStyle/>
          <a:p>
            <a:pPr lvl="0">
              <a:lnSpc>
                <a:spcPct val="100000"/>
              </a:lnSpc>
              <a:spcBef>
                <a:spcPts val="0"/>
              </a:spcBef>
              <a:spcAft>
                <a:spcPts val="600"/>
              </a:spcAft>
            </a:pPr>
            <a:r>
              <a:rPr lang="en-US" sz="2000" noProof="0" dirty="0">
                <a:latin typeface="+mj-lt"/>
              </a:rPr>
              <a:t>Access levels work in conjunction with Privileges</a:t>
            </a:r>
            <a:r>
              <a:rPr lang="en-US" sz="2000" noProof="0" dirty="0"/>
              <a:t>:</a:t>
            </a:r>
          </a:p>
          <a:p>
            <a:pPr lvl="0">
              <a:lnSpc>
                <a:spcPct val="100000"/>
              </a:lnSpc>
              <a:spcBef>
                <a:spcPts val="0"/>
              </a:spcBef>
              <a:spcAft>
                <a:spcPts val="600"/>
              </a:spcAft>
            </a:pPr>
            <a:r>
              <a:rPr lang="en-US" sz="1800" noProof="0" dirty="0"/>
              <a:t>Privileges indicate what actions a user can perform on each table</a:t>
            </a:r>
          </a:p>
          <a:p>
            <a:pPr lvl="0">
              <a:lnSpc>
                <a:spcPct val="100000"/>
              </a:lnSpc>
              <a:spcBef>
                <a:spcPts val="0"/>
              </a:spcBef>
              <a:spcAft>
                <a:spcPts val="600"/>
              </a:spcAft>
            </a:pPr>
            <a:r>
              <a:rPr lang="en-US" sz="1800" noProof="0" dirty="0"/>
              <a:t>Access levels define which rows for that table the user can perform actions upon </a:t>
            </a:r>
          </a:p>
        </p:txBody>
      </p:sp>
      <p:pic>
        <p:nvPicPr>
          <p:cNvPr id="25" name="Picture 24" descr="Icon of a server tower with a padlock on the lower right corner">
            <a:extLst>
              <a:ext uri="{FF2B5EF4-FFF2-40B4-BE49-F238E27FC236}">
                <a16:creationId xmlns:a16="http://schemas.microsoft.com/office/drawing/2014/main" id="{57AB2A03-9F34-41C8-B2CF-7B4DA2064DCD}"/>
              </a:ext>
            </a:extLst>
          </p:cNvPr>
          <p:cNvPicPr>
            <a:picLocks noChangeAspect="1"/>
          </p:cNvPicPr>
          <p:nvPr/>
        </p:nvPicPr>
        <p:blipFill>
          <a:blip r:embed="rId4"/>
          <a:stretch>
            <a:fillRect/>
          </a:stretch>
        </p:blipFill>
        <p:spPr>
          <a:xfrm>
            <a:off x="418642" y="2923574"/>
            <a:ext cx="915924" cy="915924"/>
          </a:xfrm>
          <a:prstGeom prst="rect">
            <a:avLst/>
          </a:prstGeom>
        </p:spPr>
      </p:pic>
      <p:sp>
        <p:nvSpPr>
          <p:cNvPr id="7" name="Text Placeholder 6">
            <a:extLst>
              <a:ext uri="{FF2B5EF4-FFF2-40B4-BE49-F238E27FC236}">
                <a16:creationId xmlns:a16="http://schemas.microsoft.com/office/drawing/2014/main" id="{5C5F93C4-9EA7-4E16-A16C-1CA65A84A757}"/>
              </a:ext>
            </a:extLst>
          </p:cNvPr>
          <p:cNvSpPr>
            <a:spLocks noGrp="1"/>
          </p:cNvSpPr>
          <p:nvPr>
            <p:ph type="body" sz="quarter" idx="15"/>
          </p:nvPr>
        </p:nvSpPr>
        <p:spPr>
          <a:xfrm>
            <a:off x="1568744" y="2936558"/>
            <a:ext cx="10204614" cy="984885"/>
          </a:xfrm>
        </p:spPr>
        <p:txBody>
          <a:bodyPr>
            <a:noAutofit/>
          </a:bodyPr>
          <a:lstStyle/>
          <a:p>
            <a:pPr lvl="0">
              <a:lnSpc>
                <a:spcPct val="100000"/>
              </a:lnSpc>
              <a:spcBef>
                <a:spcPts val="0"/>
              </a:spcBef>
              <a:spcAft>
                <a:spcPts val="600"/>
              </a:spcAft>
            </a:pPr>
            <a:r>
              <a:rPr lang="en-US" sz="2000" noProof="0" dirty="0">
                <a:latin typeface="+mj-lt"/>
              </a:rPr>
              <a:t>Access levels are based on a combination of</a:t>
            </a:r>
            <a:r>
              <a:rPr lang="en-US" sz="2000" noProof="0" dirty="0"/>
              <a:t>:</a:t>
            </a:r>
          </a:p>
          <a:p>
            <a:pPr lvl="0">
              <a:lnSpc>
                <a:spcPct val="100000"/>
              </a:lnSpc>
              <a:spcBef>
                <a:spcPts val="0"/>
              </a:spcBef>
              <a:spcAft>
                <a:spcPts val="600"/>
              </a:spcAft>
            </a:pPr>
            <a:r>
              <a:rPr lang="en-US" sz="1800" noProof="0" dirty="0"/>
              <a:t>Row ownership</a:t>
            </a:r>
          </a:p>
          <a:p>
            <a:pPr lvl="0">
              <a:lnSpc>
                <a:spcPct val="100000"/>
              </a:lnSpc>
              <a:spcBef>
                <a:spcPts val="0"/>
              </a:spcBef>
              <a:spcAft>
                <a:spcPts val="600"/>
              </a:spcAft>
            </a:pPr>
            <a:r>
              <a:rPr lang="en-US" sz="1800" noProof="0" dirty="0"/>
              <a:t>Business unit to which the user belongs </a:t>
            </a:r>
          </a:p>
        </p:txBody>
      </p:sp>
    </p:spTree>
    <p:extLst>
      <p:ext uri="{BB962C8B-B14F-4D97-AF65-F5344CB8AC3E}">
        <p14:creationId xmlns:p14="http://schemas.microsoft.com/office/powerpoint/2010/main" val="51562890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Create a custom role</a:t>
            </a:r>
            <a:endParaRPr lang="en-US" dirty="0"/>
          </a:p>
        </p:txBody>
      </p:sp>
      <p:sp>
        <p:nvSpPr>
          <p:cNvPr id="6" name="Text Placeholder 5"/>
          <p:cNvSpPr>
            <a:spLocks noGrp="1"/>
          </p:cNvSpPr>
          <p:nvPr>
            <p:ph type="body" sz="quarter" idx="11"/>
          </p:nvPr>
        </p:nvSpPr>
        <p:spPr/>
        <p:txBody>
          <a:bodyPr/>
          <a:lstStyle/>
          <a:p>
            <a:r>
              <a:rPr lang="en-US" altLang="zh-CN" sz="1800" dirty="0"/>
              <a:t>Follow the exercise in the student manual in module 5</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2512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0EB5E-9614-4C04-97C4-6C322BBC834C}"/>
              </a:ext>
            </a:extLst>
          </p:cNvPr>
          <p:cNvSpPr>
            <a:spLocks noGrp="1"/>
          </p:cNvSpPr>
          <p:nvPr>
            <p:ph type="title"/>
          </p:nvPr>
        </p:nvSpPr>
        <p:spPr/>
        <p:txBody>
          <a:bodyPr/>
          <a:lstStyle/>
          <a:p>
            <a:r>
              <a:rPr lang="en-US" dirty="0"/>
              <a:t>Module 6: Get started with Dataverse for Teams</a:t>
            </a:r>
          </a:p>
        </p:txBody>
      </p:sp>
      <p:pic>
        <p:nvPicPr>
          <p:cNvPr id="6" name="Picture Placeholder 5" descr="A picture containing object, clock&#10;&#10;Description automatically generated">
            <a:extLst>
              <a:ext uri="{FF2B5EF4-FFF2-40B4-BE49-F238E27FC236}">
                <a16:creationId xmlns:a16="http://schemas.microsoft.com/office/drawing/2014/main" id="{8A94684E-6614-42F4-86A4-84E255F0D1F7}"/>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387082266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Microsoft Learn module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9100" y="1456897"/>
            <a:ext cx="11340811" cy="1051570"/>
          </a:xfrm>
        </p:spPr>
        <p:txBody>
          <a:bodyPr/>
          <a:lstStyle/>
          <a:p>
            <a:r>
              <a:rPr lang="en-US" dirty="0"/>
              <a:t>PL-100 Get started with Dataverse for Teams</a:t>
            </a:r>
          </a:p>
          <a:p>
            <a:r>
              <a:rPr lang="en-US" dirty="0">
                <a:solidFill>
                  <a:schemeClr val="accent2"/>
                </a:solidFill>
                <a:hlinkClick r:id="rId3"/>
              </a:rPr>
              <a:t>https://learn.microsoft.com/en-us/training/modules/get-started-dataverse-teams</a:t>
            </a:r>
            <a:endParaRPr lang="en-US" dirty="0">
              <a:solidFill>
                <a:schemeClr val="accent2"/>
              </a:solidFill>
            </a:endParaRPr>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445" y="3062114"/>
            <a:ext cx="2966466" cy="2268475"/>
          </a:xfrm>
          <a:prstGeom prst="rect">
            <a:avLst/>
          </a:prstGeom>
        </p:spPr>
      </p:pic>
    </p:spTree>
    <p:extLst>
      <p:ext uri="{BB962C8B-B14F-4D97-AF65-F5344CB8AC3E}">
        <p14:creationId xmlns:p14="http://schemas.microsoft.com/office/powerpoint/2010/main" val="303556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b="1" dirty="0"/>
              <a:t>Dataverse and model-driven apps working together</a:t>
            </a:r>
            <a:br>
              <a:rPr lang="en-US" b="1" dirty="0"/>
            </a:br>
            <a:br>
              <a:rPr lang="en-US" dirty="0"/>
            </a:br>
            <a:endParaRPr lang="en-US" dirty="0"/>
          </a:p>
        </p:txBody>
      </p:sp>
      <p:sp>
        <p:nvSpPr>
          <p:cNvPr id="3" name="Text Placeholder 2">
            <a:extLst>
              <a:ext uri="{FF2B5EF4-FFF2-40B4-BE49-F238E27FC236}">
                <a16:creationId xmlns:a16="http://schemas.microsoft.com/office/drawing/2014/main" id="{6317FEBD-F936-4655-99A8-07EA3375C321}"/>
              </a:ext>
            </a:extLst>
          </p:cNvPr>
          <p:cNvSpPr>
            <a:spLocks noGrp="1"/>
          </p:cNvSpPr>
          <p:nvPr>
            <p:ph type="body" sz="quarter" idx="18"/>
          </p:nvPr>
        </p:nvSpPr>
        <p:spPr>
          <a:xfrm>
            <a:off x="2225040" y="1168400"/>
            <a:ext cx="9548315" cy="307777"/>
          </a:xfrm>
        </p:spPr>
        <p:txBody>
          <a:bodyPr/>
          <a:lstStyle/>
          <a:p>
            <a:r>
              <a:rPr lang="en-US" dirty="0"/>
              <a:t>When creating model-driven apps, it's important to focus on three areas</a:t>
            </a:r>
          </a:p>
        </p:txBody>
      </p:sp>
      <p:pic>
        <p:nvPicPr>
          <p:cNvPr id="11" name="Picture 10" descr="Icon of a server tower">
            <a:extLst>
              <a:ext uri="{FF2B5EF4-FFF2-40B4-BE49-F238E27FC236}">
                <a16:creationId xmlns:a16="http://schemas.microsoft.com/office/drawing/2014/main" id="{FA76A3DF-33A1-4D70-952B-5EBAEB2A6C5E}"/>
              </a:ext>
            </a:extLst>
          </p:cNvPr>
          <p:cNvPicPr>
            <a:picLocks noChangeAspect="1"/>
          </p:cNvPicPr>
          <p:nvPr/>
        </p:nvPicPr>
        <p:blipFill>
          <a:blip r:embed="rId3"/>
          <a:stretch>
            <a:fillRect/>
          </a:stretch>
        </p:blipFill>
        <p:spPr>
          <a:xfrm>
            <a:off x="418642" y="1903027"/>
            <a:ext cx="774957" cy="774957"/>
          </a:xfrm>
          <a:prstGeom prst="rect">
            <a:avLst/>
          </a:prstGeom>
        </p:spPr>
      </p:pic>
      <p:sp>
        <p:nvSpPr>
          <p:cNvPr id="54" name="Text Placeholder 53">
            <a:extLst>
              <a:ext uri="{FF2B5EF4-FFF2-40B4-BE49-F238E27FC236}">
                <a16:creationId xmlns:a16="http://schemas.microsoft.com/office/drawing/2014/main" id="{F8E017D2-1CC0-4F16-91FF-662E0ADCB63E}"/>
              </a:ext>
            </a:extLst>
          </p:cNvPr>
          <p:cNvSpPr>
            <a:spLocks noGrp="1"/>
          </p:cNvSpPr>
          <p:nvPr>
            <p:ph type="body" sz="quarter" idx="11"/>
          </p:nvPr>
        </p:nvSpPr>
        <p:spPr/>
        <p:txBody>
          <a:bodyPr/>
          <a:lstStyle/>
          <a:p>
            <a:r>
              <a:rPr lang="en-US" sz="1600"/>
              <a:t>Modeling business data</a:t>
            </a:r>
          </a:p>
        </p:txBody>
      </p:sp>
      <p:pic>
        <p:nvPicPr>
          <p:cNvPr id="13" name="Picture 12" descr="Icon of a chart showing three peaks that get higher in succession, a dotted arrow line points forward and up">
            <a:extLst>
              <a:ext uri="{FF2B5EF4-FFF2-40B4-BE49-F238E27FC236}">
                <a16:creationId xmlns:a16="http://schemas.microsoft.com/office/drawing/2014/main" id="{2ABEA561-B855-4278-8127-61061B6F8D7E}"/>
              </a:ext>
            </a:extLst>
          </p:cNvPr>
          <p:cNvPicPr>
            <a:picLocks noChangeAspect="1"/>
          </p:cNvPicPr>
          <p:nvPr/>
        </p:nvPicPr>
        <p:blipFill>
          <a:blip r:embed="rId4"/>
          <a:stretch>
            <a:fillRect/>
          </a:stretch>
        </p:blipFill>
        <p:spPr>
          <a:xfrm>
            <a:off x="418642" y="2849755"/>
            <a:ext cx="774957" cy="774957"/>
          </a:xfrm>
          <a:prstGeom prst="rect">
            <a:avLst/>
          </a:prstGeom>
        </p:spPr>
      </p:pic>
      <p:sp>
        <p:nvSpPr>
          <p:cNvPr id="106" name="Text Placeholder 105">
            <a:extLst>
              <a:ext uri="{FF2B5EF4-FFF2-40B4-BE49-F238E27FC236}">
                <a16:creationId xmlns:a16="http://schemas.microsoft.com/office/drawing/2014/main" id="{4EC52337-6126-401D-AF83-4238F671C196}"/>
              </a:ext>
            </a:extLst>
          </p:cNvPr>
          <p:cNvSpPr>
            <a:spLocks noGrp="1"/>
          </p:cNvSpPr>
          <p:nvPr>
            <p:ph type="body" sz="quarter" idx="15"/>
          </p:nvPr>
        </p:nvSpPr>
        <p:spPr/>
        <p:txBody>
          <a:bodyPr/>
          <a:lstStyle/>
          <a:p>
            <a:r>
              <a:rPr lang="en-IN" sz="1600"/>
              <a:t>Defining business processes</a:t>
            </a:r>
          </a:p>
        </p:txBody>
      </p:sp>
      <p:pic>
        <p:nvPicPr>
          <p:cNvPr id="15" name="Picture 14" descr="Icon of a website or an app window">
            <a:extLst>
              <a:ext uri="{FF2B5EF4-FFF2-40B4-BE49-F238E27FC236}">
                <a16:creationId xmlns:a16="http://schemas.microsoft.com/office/drawing/2014/main" id="{1700386D-88E7-4E50-8B96-93DC78E9FC59}"/>
              </a:ext>
            </a:extLst>
          </p:cNvPr>
          <p:cNvPicPr>
            <a:picLocks noChangeAspect="1"/>
          </p:cNvPicPr>
          <p:nvPr/>
        </p:nvPicPr>
        <p:blipFill>
          <a:blip r:embed="rId5"/>
          <a:stretch>
            <a:fillRect/>
          </a:stretch>
        </p:blipFill>
        <p:spPr>
          <a:xfrm>
            <a:off x="418642" y="3796483"/>
            <a:ext cx="774957" cy="774957"/>
          </a:xfrm>
          <a:prstGeom prst="rect">
            <a:avLst/>
          </a:prstGeom>
        </p:spPr>
      </p:pic>
      <p:sp>
        <p:nvSpPr>
          <p:cNvPr id="107" name="Text Placeholder 106">
            <a:extLst>
              <a:ext uri="{FF2B5EF4-FFF2-40B4-BE49-F238E27FC236}">
                <a16:creationId xmlns:a16="http://schemas.microsoft.com/office/drawing/2014/main" id="{5B10DCD4-A6E7-4600-B2C1-698F9555FC20}"/>
              </a:ext>
            </a:extLst>
          </p:cNvPr>
          <p:cNvSpPr>
            <a:spLocks noGrp="1"/>
          </p:cNvSpPr>
          <p:nvPr>
            <p:ph type="body" sz="quarter" idx="17"/>
          </p:nvPr>
        </p:nvSpPr>
        <p:spPr/>
        <p:txBody>
          <a:bodyPr/>
          <a:lstStyle/>
          <a:p>
            <a:r>
              <a:rPr lang="en-IN" sz="1600"/>
              <a:t>Composing the app</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Introduction</a:t>
            </a:r>
          </a:p>
        </p:txBody>
      </p:sp>
      <p:sp>
        <p:nvSpPr>
          <p:cNvPr id="3" name="Subtitle"/>
          <p:cNvSpPr>
            <a:spLocks noGrp="1"/>
          </p:cNvSpPr>
          <p:nvPr>
            <p:ph type="body" sz="quarter" idx="11"/>
          </p:nvPr>
        </p:nvSpPr>
        <p:spPr>
          <a:xfrm>
            <a:off x="431096" y="2889759"/>
            <a:ext cx="3697032" cy="102325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2800" dirty="0"/>
              <a:t>Apps</a:t>
            </a:r>
            <a:endParaRPr sz="2800" dirty="0"/>
          </a:p>
        </p:txBody>
      </p:sp>
      <p:sp>
        <p:nvSpPr>
          <p:cNvPr id="8" name="Text Placeholder 7">
            <a:extLst>
              <a:ext uri="{FF2B5EF4-FFF2-40B4-BE49-F238E27FC236}">
                <a16:creationId xmlns:a16="http://schemas.microsoft.com/office/drawing/2014/main" id="{0F044DC6-656E-45B7-BB92-6DE284CD1EAA}"/>
              </a:ext>
            </a:extLst>
          </p:cNvPr>
          <p:cNvSpPr>
            <a:spLocks noGrp="1"/>
          </p:cNvSpPr>
          <p:nvPr>
            <p:ph type="body" sz="quarter" idx="15"/>
          </p:nvPr>
        </p:nvSpPr>
        <p:spPr>
          <a:xfrm>
            <a:off x="4253482" y="2888343"/>
            <a:ext cx="3697032" cy="1023258"/>
          </a:xfrm>
        </p:spPr>
        <p:txBody>
          <a:bodyPr/>
          <a:lstStyle/>
          <a:p>
            <a:r>
              <a:rPr lang="en-US" sz="2800" dirty="0"/>
              <a:t>Workflows</a:t>
            </a:r>
          </a:p>
        </p:txBody>
      </p:sp>
      <p:sp>
        <p:nvSpPr>
          <p:cNvPr id="9" name="Text Placeholder 8">
            <a:extLst>
              <a:ext uri="{FF2B5EF4-FFF2-40B4-BE49-F238E27FC236}">
                <a16:creationId xmlns:a16="http://schemas.microsoft.com/office/drawing/2014/main" id="{0C61F17C-CF65-49CB-8751-6C6ADCB9CC9C}"/>
              </a:ext>
            </a:extLst>
          </p:cNvPr>
          <p:cNvSpPr>
            <a:spLocks noGrp="1"/>
          </p:cNvSpPr>
          <p:nvPr>
            <p:ph type="body" sz="quarter" idx="20"/>
          </p:nvPr>
        </p:nvSpPr>
        <p:spPr>
          <a:xfrm>
            <a:off x="431095" y="1183948"/>
            <a:ext cx="11328812" cy="1846659"/>
          </a:xfrm>
        </p:spPr>
        <p:txBody>
          <a:bodyPr/>
          <a:lstStyle/>
          <a:p>
            <a:r>
              <a:rPr lang="en-US" dirty="0"/>
              <a:t>Microsoft Dataverse for Teams is a built-in, low-code data platform for Microsoft Teams that lets users build custom apps, chatbots, and flows in Teams by using Microsoft Power Apps, Microsoft Power Virtual Agents, and Microsoft Power Automate.</a:t>
            </a:r>
          </a:p>
          <a:p>
            <a:endParaRPr lang="en-US" dirty="0"/>
          </a:p>
        </p:txBody>
      </p:sp>
      <p:sp>
        <p:nvSpPr>
          <p:cNvPr id="10" name="Text Placeholder 9">
            <a:extLst>
              <a:ext uri="{FF2B5EF4-FFF2-40B4-BE49-F238E27FC236}">
                <a16:creationId xmlns:a16="http://schemas.microsoft.com/office/drawing/2014/main" id="{42621BE7-E5A3-465B-A4D7-6E119B9FFD2F}"/>
              </a:ext>
            </a:extLst>
          </p:cNvPr>
          <p:cNvSpPr>
            <a:spLocks noGrp="1"/>
          </p:cNvSpPr>
          <p:nvPr>
            <p:ph type="body" sz="quarter" idx="21"/>
          </p:nvPr>
        </p:nvSpPr>
        <p:spPr>
          <a:xfrm>
            <a:off x="8075868" y="2888343"/>
            <a:ext cx="3697032" cy="1023258"/>
          </a:xfrm>
        </p:spPr>
        <p:txBody>
          <a:bodyPr/>
          <a:lstStyle/>
          <a:p>
            <a:r>
              <a:rPr lang="en-US" sz="2800" dirty="0"/>
              <a:t>Chatbots</a:t>
            </a:r>
          </a:p>
        </p:txBody>
      </p:sp>
      <p:sp>
        <p:nvSpPr>
          <p:cNvPr id="11" name="Text Placeholder 10">
            <a:extLst>
              <a:ext uri="{FF2B5EF4-FFF2-40B4-BE49-F238E27FC236}">
                <a16:creationId xmlns:a16="http://schemas.microsoft.com/office/drawing/2014/main" id="{815A1B9A-A8A4-4DE3-8CD0-A2B243CB2A7C}"/>
              </a:ext>
            </a:extLst>
          </p:cNvPr>
          <p:cNvSpPr>
            <a:spLocks noGrp="1"/>
          </p:cNvSpPr>
          <p:nvPr>
            <p:ph type="body" sz="quarter" idx="22"/>
          </p:nvPr>
        </p:nvSpPr>
        <p:spPr>
          <a:xfrm>
            <a:off x="431096" y="4224789"/>
            <a:ext cx="3697032" cy="1023258"/>
          </a:xfrm>
        </p:spPr>
        <p:txBody>
          <a:bodyPr/>
          <a:lstStyle/>
          <a:p>
            <a:r>
              <a:rPr lang="en-US" sz="2800" dirty="0"/>
              <a:t>Dashboards</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Install Power Apps inside Teams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The Power Apps application for Teams lets you create, edit, and delete apps and tables in Dataverse for Teams.</a:t>
            </a:r>
          </a:p>
        </p:txBody>
      </p:sp>
      <p:sp>
        <p:nvSpPr>
          <p:cNvPr id="4" name="New shape"/>
          <p:cNvSpPr/>
          <p:nvPr/>
        </p:nvSpPr>
        <p:spPr>
          <a:xfrm>
            <a:off x="577850" y="2573508"/>
            <a:ext cx="5245100" cy="3999523"/>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5" name="New picture" descr="Screenshot of the Power Apps install button in Teams."/>
          <p:cNvPicPr/>
          <p:nvPr/>
        </p:nvPicPr>
        <p:blipFill>
          <a:blip r:embed="rId3"/>
          <a:stretch>
            <a:fillRect/>
          </a:stretch>
        </p:blipFill>
        <p:spPr>
          <a:xfrm>
            <a:off x="609600" y="2605258"/>
            <a:ext cx="5181600" cy="3936023"/>
          </a:xfrm>
          <a:prstGeom prst="rect">
            <a:avLst/>
          </a:prstGeom>
        </p:spPr>
      </p:pic>
      <p:sp>
        <p:nvSpPr>
          <p:cNvPr id="6" name="New shape"/>
          <p:cNvSpPr/>
          <p:nvPr/>
        </p:nvSpPr>
        <p:spPr>
          <a:xfrm>
            <a:off x="6369050" y="2573508"/>
            <a:ext cx="5245100" cy="3999523"/>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Graphical user interface, application, Teams&#10;&#10;Description automatically generated">
            <a:extLst>
              <a:ext uri="{FF2B5EF4-FFF2-40B4-BE49-F238E27FC236}">
                <a16:creationId xmlns:a16="http://schemas.microsoft.com/office/drawing/2014/main" id="{DA3DEF98-0CD8-43B2-9132-939387B88CDB}"/>
              </a:ext>
            </a:extLst>
          </p:cNvPr>
          <p:cNvPicPr>
            <a:picLocks noChangeAspect="1"/>
          </p:cNvPicPr>
          <p:nvPr/>
        </p:nvPicPr>
        <p:blipFill>
          <a:blip r:embed="rId4"/>
          <a:stretch>
            <a:fillRect/>
          </a:stretch>
        </p:blipFill>
        <p:spPr>
          <a:xfrm>
            <a:off x="6369050" y="2454971"/>
            <a:ext cx="5379446" cy="4086310"/>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431A77-8C81-402B-81D1-2222F830C0E9}"/>
              </a:ext>
            </a:extLst>
          </p:cNvPr>
          <p:cNvSpPr>
            <a:spLocks noGrp="1"/>
          </p:cNvSpPr>
          <p:nvPr>
            <p:ph type="title"/>
          </p:nvPr>
        </p:nvSpPr>
        <p:spPr/>
        <p:txBody>
          <a:bodyPr/>
          <a:lstStyle/>
          <a:p>
            <a:r>
              <a:rPr lang="en-US" dirty="0"/>
              <a:t>Get started with Dataverse for Teams</a:t>
            </a:r>
          </a:p>
        </p:txBody>
      </p:sp>
      <p:sp>
        <p:nvSpPr>
          <p:cNvPr id="5" name="Picture Placeholder 4">
            <a:extLst>
              <a:ext uri="{FF2B5EF4-FFF2-40B4-BE49-F238E27FC236}">
                <a16:creationId xmlns:a16="http://schemas.microsoft.com/office/drawing/2014/main" id="{1DE5C1EB-2472-47AA-90D6-1444354EE15E}"/>
              </a:ext>
            </a:extLst>
          </p:cNvPr>
          <p:cNvSpPr>
            <a:spLocks noGrp="1"/>
          </p:cNvSpPr>
          <p:nvPr>
            <p:ph type="pic" sz="quarter" idx="12"/>
          </p:nvPr>
        </p:nvSpPr>
        <p:spPr/>
      </p:sp>
      <p:pic>
        <p:nvPicPr>
          <p:cNvPr id="7" name="Picture 6" descr="Graphical user interface, application, Teams&#10;&#10;Description automatically generated">
            <a:extLst>
              <a:ext uri="{FF2B5EF4-FFF2-40B4-BE49-F238E27FC236}">
                <a16:creationId xmlns:a16="http://schemas.microsoft.com/office/drawing/2014/main" id="{D30798FA-9501-4256-9702-FD354CF01E86}"/>
              </a:ext>
            </a:extLst>
          </p:cNvPr>
          <p:cNvPicPr>
            <a:picLocks noChangeAspect="1"/>
          </p:cNvPicPr>
          <p:nvPr/>
        </p:nvPicPr>
        <p:blipFill>
          <a:blip r:embed="rId3"/>
          <a:stretch>
            <a:fillRect/>
          </a:stretch>
        </p:blipFill>
        <p:spPr>
          <a:xfrm>
            <a:off x="3243943" y="1703334"/>
            <a:ext cx="5760357" cy="4311036"/>
          </a:xfrm>
          <a:prstGeom prst="rect">
            <a:avLst/>
          </a:prstGeom>
        </p:spPr>
      </p:pic>
    </p:spTree>
    <p:extLst>
      <p:ext uri="{BB962C8B-B14F-4D97-AF65-F5344CB8AC3E}">
        <p14:creationId xmlns:p14="http://schemas.microsoft.com/office/powerpoint/2010/main" val="249817132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D97533-846D-4868-A420-28A7B949D3CB}"/>
              </a:ext>
            </a:extLst>
          </p:cNvPr>
          <p:cNvSpPr>
            <a:spLocks noGrp="1"/>
          </p:cNvSpPr>
          <p:nvPr>
            <p:ph type="title"/>
          </p:nvPr>
        </p:nvSpPr>
        <p:spPr>
          <a:xfrm>
            <a:off x="418644" y="2526646"/>
            <a:ext cx="9189910" cy="1784048"/>
          </a:xfrm>
        </p:spPr>
        <p:txBody>
          <a:bodyPr wrap="square" anchor="ctr">
            <a:normAutofit/>
          </a:bodyPr>
          <a:lstStyle/>
          <a:p>
            <a:r>
              <a:rPr lang="en-US" dirty="0"/>
              <a:t>Module 8: Build your first app with Dataverse for Teams</a:t>
            </a:r>
          </a:p>
        </p:txBody>
      </p:sp>
      <p:pic>
        <p:nvPicPr>
          <p:cNvPr id="12" name="Picture Placeholder 11" descr="A picture containing plate, clock, drawing&#10;&#10;Description automatically generated">
            <a:extLst>
              <a:ext uri="{FF2B5EF4-FFF2-40B4-BE49-F238E27FC236}">
                <a16:creationId xmlns:a16="http://schemas.microsoft.com/office/drawing/2014/main" id="{F4851F6F-DD2B-46BE-9FDA-3CADCDB2D9AC}"/>
              </a:ext>
            </a:extLst>
          </p:cNvPr>
          <p:cNvPicPr>
            <a:picLocks noGrp="1" noChangeAspect="1"/>
          </p:cNvPicPr>
          <p:nvPr>
            <p:ph type="pic" sz="quarter" idx="10"/>
          </p:nvPr>
        </p:nvPicPr>
        <p:blipFill rotWithShape="1">
          <a:blip r:embed="rId2"/>
          <a:stretch/>
        </p:blipFill>
        <p:spPr>
          <a:xfrm>
            <a:off x="10098361" y="2778043"/>
            <a:ext cx="1281254" cy="1281254"/>
          </a:xfrm>
          <a:noFill/>
        </p:spPr>
      </p:pic>
    </p:spTree>
    <p:extLst>
      <p:ext uri="{BB962C8B-B14F-4D97-AF65-F5344CB8AC3E}">
        <p14:creationId xmlns:p14="http://schemas.microsoft.com/office/powerpoint/2010/main" val="119016482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Microsoft Learn module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9100" y="1456897"/>
            <a:ext cx="11340811" cy="1051570"/>
          </a:xfrm>
        </p:spPr>
        <p:txBody>
          <a:bodyPr/>
          <a:lstStyle/>
          <a:p>
            <a:r>
              <a:rPr lang="en-US" dirty="0"/>
              <a:t>PL-100 Build your first app with Dataverse for Teams</a:t>
            </a:r>
          </a:p>
          <a:p>
            <a:r>
              <a:rPr lang="en-US" dirty="0">
                <a:solidFill>
                  <a:schemeClr val="accent2"/>
                </a:solidFill>
                <a:hlinkClick r:id="rId3"/>
              </a:rPr>
              <a:t>https://learn.microsoft.com/en-us/training/modules/build-app-dataverse-teams</a:t>
            </a:r>
            <a:endParaRPr lang="en-US" dirty="0">
              <a:solidFill>
                <a:schemeClr val="accent2"/>
              </a:solidFill>
            </a:endParaRPr>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445" y="3062114"/>
            <a:ext cx="2966466" cy="2268475"/>
          </a:xfrm>
          <a:prstGeom prst="rect">
            <a:avLst/>
          </a:prstGeom>
        </p:spPr>
      </p:pic>
    </p:spTree>
    <p:extLst>
      <p:ext uri="{BB962C8B-B14F-4D97-AF65-F5344CB8AC3E}">
        <p14:creationId xmlns:p14="http://schemas.microsoft.com/office/powerpoint/2010/main" val="212023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431A77-8C81-402B-81D1-2222F830C0E9}"/>
              </a:ext>
            </a:extLst>
          </p:cNvPr>
          <p:cNvSpPr>
            <a:spLocks noGrp="1"/>
          </p:cNvSpPr>
          <p:nvPr>
            <p:ph type="title"/>
          </p:nvPr>
        </p:nvSpPr>
        <p:spPr/>
        <p:txBody>
          <a:bodyPr/>
          <a:lstStyle/>
          <a:p>
            <a:r>
              <a:rPr lang="en-US" dirty="0"/>
              <a:t>Build your first app with Dataverse for Teams</a:t>
            </a:r>
          </a:p>
        </p:txBody>
      </p:sp>
      <p:pic>
        <p:nvPicPr>
          <p:cNvPr id="3" name="Picture Placeholder 2" descr="Graphical user interface, application, Teams&#10;&#10;Description automatically generated">
            <a:extLst>
              <a:ext uri="{FF2B5EF4-FFF2-40B4-BE49-F238E27FC236}">
                <a16:creationId xmlns:a16="http://schemas.microsoft.com/office/drawing/2014/main" id="{7BEE1A1A-3316-49CC-95E6-4FF7C123D665}"/>
              </a:ext>
            </a:extLst>
          </p:cNvPr>
          <p:cNvPicPr>
            <a:picLocks noGrp="1" noChangeAspect="1"/>
          </p:cNvPicPr>
          <p:nvPr>
            <p:ph type="pic" sz="quarter" idx="12"/>
          </p:nvPr>
        </p:nvPicPr>
        <p:blipFill rotWithShape="1">
          <a:blip r:embed="rId3"/>
          <a:srcRect l="78" r="78"/>
          <a:stretch/>
        </p:blipFill>
        <p:spPr/>
      </p:pic>
    </p:spTree>
    <p:extLst>
      <p:ext uri="{BB962C8B-B14F-4D97-AF65-F5344CB8AC3E}">
        <p14:creationId xmlns:p14="http://schemas.microsoft.com/office/powerpoint/2010/main" val="80050363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4174-3A58-4FA8-9BD2-B10C96381C19}"/>
              </a:ext>
            </a:extLst>
          </p:cNvPr>
          <p:cNvSpPr>
            <a:spLocks noGrp="1"/>
          </p:cNvSpPr>
          <p:nvPr>
            <p:ph type="title"/>
          </p:nvPr>
        </p:nvSpPr>
        <p:spPr/>
        <p:txBody>
          <a:bodyPr/>
          <a:lstStyle/>
          <a:p>
            <a:r>
              <a:rPr lang="en-US" sz="3200" dirty="0"/>
              <a:t>Demo: Sign up and create an environment</a:t>
            </a:r>
          </a:p>
        </p:txBody>
      </p:sp>
      <p:pic>
        <p:nvPicPr>
          <p:cNvPr id="5" name="Picture Placeholder 4" descr="Puzzle outline">
            <a:extLst>
              <a:ext uri="{FF2B5EF4-FFF2-40B4-BE49-F238E27FC236}">
                <a16:creationId xmlns:a16="http://schemas.microsoft.com/office/drawing/2014/main" id="{0CE2167D-893F-49DA-B75D-46474152AE58}"/>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a:stretch/>
        </p:blipFill>
        <p:spPr/>
      </p:pic>
    </p:spTree>
    <p:extLst>
      <p:ext uri="{BB962C8B-B14F-4D97-AF65-F5344CB8AC3E}">
        <p14:creationId xmlns:p14="http://schemas.microsoft.com/office/powerpoint/2010/main" val="42673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Exercise: Explore sample template apps</a:t>
            </a:r>
            <a:endParaRPr lang="en-US" dirty="0"/>
          </a:p>
        </p:txBody>
      </p:sp>
      <p:sp>
        <p:nvSpPr>
          <p:cNvPr id="6" name="Text Placeholder 5"/>
          <p:cNvSpPr>
            <a:spLocks noGrp="1"/>
          </p:cNvSpPr>
          <p:nvPr>
            <p:ph type="body" sz="quarter" idx="11"/>
          </p:nvPr>
        </p:nvSpPr>
        <p:spPr/>
        <p:txBody>
          <a:bodyPr/>
          <a:lstStyle/>
          <a:p>
            <a:r>
              <a:rPr lang="en-US" altLang="zh-CN" sz="1800" dirty="0"/>
              <a:t>Follow the exercise steps in your student manual in module 1</a:t>
            </a:r>
          </a:p>
        </p:txBody>
      </p:sp>
      <p:grpSp>
        <p:nvGrpSpPr>
          <p:cNvPr id="4" name="Group 3">
            <a:extLst>
              <a:ext uri="{FF2B5EF4-FFF2-40B4-BE49-F238E27FC236}">
                <a16:creationId xmlns:a16="http://schemas.microsoft.com/office/drawing/2014/main" id="{3D5D7DA3-18F1-4E90-8B38-8323CEB85E08}"/>
              </a:ext>
            </a:extLst>
          </p:cNvPr>
          <p:cNvGrpSpPr/>
          <p:nvPr/>
        </p:nvGrpSpPr>
        <p:grpSpPr>
          <a:xfrm>
            <a:off x="418643" y="1487929"/>
            <a:ext cx="717140" cy="717242"/>
            <a:chOff x="418643" y="1487929"/>
            <a:chExt cx="717140" cy="717242"/>
          </a:xfrm>
        </p:grpSpPr>
        <p:grpSp>
          <p:nvGrpSpPr>
            <p:cNvPr id="3" name="Group 2">
              <a:extLst>
                <a:ext uri="{FF2B5EF4-FFF2-40B4-BE49-F238E27FC236}">
                  <a16:creationId xmlns:a16="http://schemas.microsoft.com/office/drawing/2014/main" id="{796B3538-36A6-4842-A175-D7583DAB3F87}"/>
                </a:ext>
              </a:extLst>
            </p:cNvPr>
            <p:cNvGrpSpPr/>
            <p:nvPr/>
          </p:nvGrpSpPr>
          <p:grpSpPr>
            <a:xfrm>
              <a:off x="418643" y="1487929"/>
              <a:ext cx="717140" cy="717242"/>
              <a:chOff x="418643" y="1487929"/>
              <a:chExt cx="717140" cy="717242"/>
            </a:xfrm>
          </p:grpSpPr>
          <p:sp>
            <p:nvSpPr>
              <p:cNvPr id="32" name="Freeform 5">
                <a:extLst>
                  <a:ext uri="{FF2B5EF4-FFF2-40B4-BE49-F238E27FC236}">
                    <a16:creationId xmlns:a16="http://schemas.microsoft.com/office/drawing/2014/main" id="{53301B3C-09C4-4AD4-9472-D1AA023A1AD5}"/>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FE80B1E9-3A28-40CB-9317-D836011AC5F9}"/>
                  </a:ext>
                </a:extLst>
              </p:cNvPr>
              <p:cNvSpPr>
                <a:spLocks noEditPoints="1"/>
              </p:cNvSpPr>
              <p:nvPr/>
            </p:nvSpPr>
            <p:spPr bwMode="auto">
              <a:xfrm>
                <a:off x="468541" y="1538995"/>
                <a:ext cx="618505" cy="617431"/>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Lock" title="Icon of a padlock">
              <a:extLst>
                <a:ext uri="{FF2B5EF4-FFF2-40B4-BE49-F238E27FC236}">
                  <a16:creationId xmlns:a16="http://schemas.microsoft.com/office/drawing/2014/main" id="{6BDEA044-72DC-4C14-BE52-A53D63E678EF}"/>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466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Power Platform Template.pptx" id="{698E3D6C-0A36-4625-9C2A-0642DC5B2873}" vid="{E69F7949-2A8C-4D67-8BE4-4506EFEC3E8E}"/>
    </a:ext>
  </a:extLst>
</a:theme>
</file>

<file path=ppt/theme/theme2.xml><?xml version="1.0" encoding="utf-8"?>
<a:theme xmlns:a="http://schemas.openxmlformats.org/drawingml/2006/main" name="2_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7578DBD66E394D9B468A6617C94AD2" ma:contentTypeVersion="2" ma:contentTypeDescription="Create a new document." ma:contentTypeScope="" ma:versionID="9b5aa6f239118bb594b8ba443945f1f9">
  <xsd:schema xmlns:xsd="http://www.w3.org/2001/XMLSchema" xmlns:xs="http://www.w3.org/2001/XMLSchema" xmlns:p="http://schemas.microsoft.com/office/2006/metadata/properties" xmlns:ns2="6af760b7-3ac7-4136-9613-efba1616ad01" targetNamespace="http://schemas.microsoft.com/office/2006/metadata/properties" ma:root="true" ma:fieldsID="1fdd7bc1665287acd3eb8ac21d7fd83f" ns2:_="">
    <xsd:import namespace="6af760b7-3ac7-4136-9613-efba1616ad0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f760b7-3ac7-4136-9613-efba1616ad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BF36E04-A635-4EF7-B3CA-AADCF9485987}">
  <ds:schemaRefs>
    <ds:schemaRef ds:uri="6af760b7-3ac7-4136-9613-efba1616ad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7131</TotalTime>
  <Words>11997</Words>
  <Application>Microsoft Office PowerPoint</Application>
  <PresentationFormat>Widescreen</PresentationFormat>
  <Paragraphs>866</Paragraphs>
  <Slides>76</Slides>
  <Notes>64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76</vt:i4>
      </vt:variant>
    </vt:vector>
  </HeadingPairs>
  <TitlesOfParts>
    <vt:vector size="86" baseType="lpstr">
      <vt:lpstr>Arial</vt:lpstr>
      <vt:lpstr>Calibri</vt:lpstr>
      <vt:lpstr>Consolas</vt:lpstr>
      <vt:lpstr>Segoe UI</vt:lpstr>
      <vt:lpstr>Segoe UI Light</vt:lpstr>
      <vt:lpstr>Segoe UI Semibold</vt:lpstr>
      <vt:lpstr>Times New Roman</vt:lpstr>
      <vt:lpstr>Wingdings</vt:lpstr>
      <vt:lpstr>Microsoft Power Platform Template</vt:lpstr>
      <vt:lpstr>2_Microsoft Power Platform Template</vt:lpstr>
      <vt:lpstr>Create a model-driven app in Power Apps</vt:lpstr>
      <vt:lpstr>Modules </vt:lpstr>
      <vt:lpstr>Modules – Continued </vt:lpstr>
      <vt:lpstr>Module 1: Introduction to model-driven apps and Dataverse</vt:lpstr>
      <vt:lpstr>Introduction to the Dataverse</vt:lpstr>
      <vt:lpstr>Introduction to model-driven apps</vt:lpstr>
      <vt:lpstr>Dataverse and model-driven apps working together  </vt:lpstr>
      <vt:lpstr>Demo: Sign up and create an environment</vt:lpstr>
      <vt:lpstr>Exercise: Explore sample template apps</vt:lpstr>
      <vt:lpstr>Module 2: Get started with Dataverse</vt:lpstr>
      <vt:lpstr>Microsoft Learn module</vt:lpstr>
      <vt:lpstr>App data building blocks </vt:lpstr>
      <vt:lpstr>Tables </vt:lpstr>
      <vt:lpstr>Learn about tables</vt:lpstr>
      <vt:lpstr>Table relationships</vt:lpstr>
      <vt:lpstr>Table types</vt:lpstr>
      <vt:lpstr>Activity table types</vt:lpstr>
      <vt:lpstr>Exercise: Create a table</vt:lpstr>
      <vt:lpstr>Module 3: Get started with model-driven apps in Power Apps</vt:lpstr>
      <vt:lpstr>Microsoft Learn module</vt:lpstr>
      <vt:lpstr>App building blocks </vt:lpstr>
      <vt:lpstr>Data</vt:lpstr>
      <vt:lpstr>User interface</vt:lpstr>
      <vt:lpstr>Logic</vt:lpstr>
      <vt:lpstr>Visualization</vt:lpstr>
      <vt:lpstr>Designing model-driven apps</vt:lpstr>
      <vt:lpstr>Designing model-driven apps</vt:lpstr>
      <vt:lpstr>Designing model-driven apps</vt:lpstr>
      <vt:lpstr>Business requirements</vt:lpstr>
      <vt:lpstr>Data Model</vt:lpstr>
      <vt:lpstr>Data Model</vt:lpstr>
      <vt:lpstr>User Interface (UI) and User Experience (UX)</vt:lpstr>
      <vt:lpstr>Business Logic and Output</vt:lpstr>
      <vt:lpstr>Additional third-party solutions and app accelerators </vt:lpstr>
      <vt:lpstr>App module components</vt:lpstr>
      <vt:lpstr>Working with the App Designer</vt:lpstr>
      <vt:lpstr>Working with the site map designer</vt:lpstr>
      <vt:lpstr>Exercise: Create a model-driven app</vt:lpstr>
      <vt:lpstr>Incorporate business process flows</vt:lpstr>
      <vt:lpstr>Exercise: Create a model-driven App - Scenario</vt:lpstr>
      <vt:lpstr>Packaging application components for distribution</vt:lpstr>
      <vt:lpstr>Solutions overview</vt:lpstr>
      <vt:lpstr>Contoso device ordering solution example</vt:lpstr>
      <vt:lpstr>Types of solutions</vt:lpstr>
      <vt:lpstr>Solution components</vt:lpstr>
      <vt:lpstr>Demo: Create a solution</vt:lpstr>
      <vt:lpstr>Module 4: Create and manage columns within a table in Dataverse</vt:lpstr>
      <vt:lpstr>Microsoft Learn module</vt:lpstr>
      <vt:lpstr>Columns</vt:lpstr>
      <vt:lpstr>Calculated &amp; rollup columns</vt:lpstr>
      <vt:lpstr>Date behavior options</vt:lpstr>
      <vt:lpstr>Calculated vs. Rollup</vt:lpstr>
      <vt:lpstr>Restrictions that apply to columns in a table</vt:lpstr>
      <vt:lpstr>Auto numbering</vt:lpstr>
      <vt:lpstr>Alternate keys</vt:lpstr>
      <vt:lpstr>Exercises: Create and manage columns within a table in Dataverse</vt:lpstr>
      <vt:lpstr>Module 5: Get started with security roles in Dataverse</vt:lpstr>
      <vt:lpstr>Microsoft Learn module</vt:lpstr>
      <vt:lpstr>Environment</vt:lpstr>
      <vt:lpstr>Understand environment roles</vt:lpstr>
      <vt:lpstr>Security model</vt:lpstr>
      <vt:lpstr>Key security components</vt:lpstr>
      <vt:lpstr>Business units</vt:lpstr>
      <vt:lpstr>Security roles explained</vt:lpstr>
      <vt:lpstr>Privileges</vt:lpstr>
      <vt:lpstr>Access levels</vt:lpstr>
      <vt:lpstr>Exercise: Create a custom role</vt:lpstr>
      <vt:lpstr>Module 6: Get started with Dataverse for Teams</vt:lpstr>
      <vt:lpstr>Microsoft Learn module</vt:lpstr>
      <vt:lpstr>Introduction</vt:lpstr>
      <vt:lpstr>Install Power Apps inside Teams</vt:lpstr>
      <vt:lpstr>Get started with Dataverse for Teams</vt:lpstr>
      <vt:lpstr>Module 8: Build your first app with Dataverse for Teams</vt:lpstr>
      <vt:lpstr>Microsoft Learn module</vt:lpstr>
      <vt:lpstr>Build your first app with Dataverse for Teams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Path 2: Create a model-driven app in Power Apps</dc:title>
  <cp:lastModifiedBy>Jenkins</cp:lastModifiedBy>
  <cp:revision>3</cp:revision>
  <dcterms:created xsi:type="dcterms:W3CDTF">2020-09-09T01:54:08Z</dcterms:created>
  <dcterms:modified xsi:type="dcterms:W3CDTF">2022-11-29T01:20:16Z</dcterms:modified>
</cp:coreProperties>
</file>